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9" r:id="rId3"/>
    <p:sldId id="257" r:id="rId4"/>
    <p:sldId id="260" r:id="rId5"/>
    <p:sldId id="258" r:id="rId6"/>
    <p:sldId id="263" r:id="rId7"/>
    <p:sldId id="264" r:id="rId8"/>
    <p:sldId id="261"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nos panta" initials="tp" lastIdx="1" clrIdx="0">
    <p:extLst>
      <p:ext uri="{19B8F6BF-5375-455C-9EA6-DF929625EA0E}">
        <p15:presenceInfo xmlns:p15="http://schemas.microsoft.com/office/powerpoint/2012/main" xmlns="" userId="073bfa678a90de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594"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21T14:34:21.818" idx="1">
    <p:pos x="10" y="10"/>
    <p:text/>
    <p:extLst>
      <p:ext uri="{C676402C-5697-4E1C-873F-D02D1690AC5C}">
        <p15:threadingInfo xmlns:p15="http://schemas.microsoft.com/office/powerpoint/2012/main" xmlns=""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89C3AF06-1958-4274-8441-91BCFD10EECC}" type="datetimeFigureOut">
              <a:rPr lang="el-GR" smtClean="0"/>
              <a:pPr/>
              <a:t>25/10/2023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27CEDC2-6330-4159-B7AD-2B90F1DEADD1}" type="slidenum">
              <a:rPr lang="el-GR" smtClean="0"/>
              <a:pPr/>
              <a:t>‹#›</a:t>
            </a:fld>
            <a:endParaRPr lang="el-GR"/>
          </a:p>
        </p:txBody>
      </p:sp>
    </p:spTree>
    <p:extLst>
      <p:ext uri="{BB962C8B-B14F-4D97-AF65-F5344CB8AC3E}">
        <p14:creationId xmlns:p14="http://schemas.microsoft.com/office/powerpoint/2010/main" xmlns="" val="20707153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9C3AF06-1958-4274-8441-91BCFD10EECC}" type="datetimeFigureOut">
              <a:rPr lang="el-GR" smtClean="0"/>
              <a:pPr/>
              <a:t>25/10/2023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7CEDC2-6330-4159-B7AD-2B90F1DEADD1}" type="slidenum">
              <a:rPr lang="el-GR" smtClean="0"/>
              <a:pPr/>
              <a:t>‹#›</a:t>
            </a:fld>
            <a:endParaRPr lang="el-GR"/>
          </a:p>
        </p:txBody>
      </p:sp>
    </p:spTree>
    <p:extLst>
      <p:ext uri="{BB962C8B-B14F-4D97-AF65-F5344CB8AC3E}">
        <p14:creationId xmlns:p14="http://schemas.microsoft.com/office/powerpoint/2010/main" xmlns="" val="208932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9C3AF06-1958-4274-8441-91BCFD10EECC}" type="datetimeFigureOut">
              <a:rPr lang="el-GR" smtClean="0"/>
              <a:pPr/>
              <a:t>25/10/2023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7CEDC2-6330-4159-B7AD-2B90F1DEADD1}" type="slidenum">
              <a:rPr lang="el-GR" smtClean="0"/>
              <a:pPr/>
              <a:t>‹#›</a:t>
            </a:fld>
            <a:endParaRPr lang="el-GR"/>
          </a:p>
        </p:txBody>
      </p:sp>
    </p:spTree>
    <p:extLst>
      <p:ext uri="{BB962C8B-B14F-4D97-AF65-F5344CB8AC3E}">
        <p14:creationId xmlns:p14="http://schemas.microsoft.com/office/powerpoint/2010/main" xmlns="" val="140288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9C3AF06-1958-4274-8441-91BCFD10EECC}" type="datetimeFigureOut">
              <a:rPr lang="el-GR" smtClean="0"/>
              <a:pPr/>
              <a:t>25/10/2023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27CEDC2-6330-4159-B7AD-2B90F1DEADD1}" type="slidenum">
              <a:rPr lang="el-GR" smtClean="0"/>
              <a:pPr/>
              <a:t>‹#›</a:t>
            </a:fld>
            <a:endParaRPr lang="el-GR"/>
          </a:p>
        </p:txBody>
      </p:sp>
    </p:spTree>
    <p:extLst>
      <p:ext uri="{BB962C8B-B14F-4D97-AF65-F5344CB8AC3E}">
        <p14:creationId xmlns:p14="http://schemas.microsoft.com/office/powerpoint/2010/main" xmlns="" val="16989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89C3AF06-1958-4274-8441-91BCFD10EECC}" type="datetimeFigureOut">
              <a:rPr lang="el-GR" smtClean="0"/>
              <a:pPr/>
              <a:t>25/10/2023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27CEDC2-6330-4159-B7AD-2B90F1DEADD1}" type="slidenum">
              <a:rPr lang="el-GR" smtClean="0"/>
              <a:pPr/>
              <a:t>‹#›</a:t>
            </a:fld>
            <a:endParaRPr lang="el-GR"/>
          </a:p>
        </p:txBody>
      </p:sp>
    </p:spTree>
    <p:extLst>
      <p:ext uri="{BB962C8B-B14F-4D97-AF65-F5344CB8AC3E}">
        <p14:creationId xmlns:p14="http://schemas.microsoft.com/office/powerpoint/2010/main" xmlns="" val="7853163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8" name="Date Placeholder 7"/>
          <p:cNvSpPr>
            <a:spLocks noGrp="1"/>
          </p:cNvSpPr>
          <p:nvPr>
            <p:ph type="dt" sz="half" idx="10"/>
          </p:nvPr>
        </p:nvSpPr>
        <p:spPr/>
        <p:txBody>
          <a:bodyPr/>
          <a:lstStyle/>
          <a:p>
            <a:fld id="{89C3AF06-1958-4274-8441-91BCFD10EECC}" type="datetimeFigureOut">
              <a:rPr lang="el-GR" smtClean="0"/>
              <a:pPr/>
              <a:t>25/10/2023</a:t>
            </a:fld>
            <a:endParaRPr lang="el-GR"/>
          </a:p>
        </p:txBody>
      </p:sp>
      <p:sp>
        <p:nvSpPr>
          <p:cNvPr id="9" name="Footer Placeholder 8"/>
          <p:cNvSpPr>
            <a:spLocks noGrp="1"/>
          </p:cNvSpPr>
          <p:nvPr>
            <p:ph type="ftr" sz="quarter" idx="11"/>
          </p:nvPr>
        </p:nvSpPr>
        <p:spPr/>
        <p:txBody>
          <a:bodyPr/>
          <a:lstStyle/>
          <a:p>
            <a:endParaRPr lang="el-GR"/>
          </a:p>
        </p:txBody>
      </p:sp>
      <p:sp>
        <p:nvSpPr>
          <p:cNvPr id="10" name="Slide Number Placeholder 9"/>
          <p:cNvSpPr>
            <a:spLocks noGrp="1"/>
          </p:cNvSpPr>
          <p:nvPr>
            <p:ph type="sldNum" sz="quarter" idx="12"/>
          </p:nvPr>
        </p:nvSpPr>
        <p:spPr/>
        <p:txBody>
          <a:bodyPr/>
          <a:lstStyle/>
          <a:p>
            <a:fld id="{227CEDC2-6330-4159-B7AD-2B90F1DEADD1}" type="slidenum">
              <a:rPr lang="el-GR" smtClean="0"/>
              <a:pPr/>
              <a:t>‹#›</a:t>
            </a:fld>
            <a:endParaRPr lang="el-GR"/>
          </a:p>
        </p:txBody>
      </p:sp>
    </p:spTree>
    <p:extLst>
      <p:ext uri="{BB962C8B-B14F-4D97-AF65-F5344CB8AC3E}">
        <p14:creationId xmlns:p14="http://schemas.microsoft.com/office/powerpoint/2010/main" xmlns="" val="20762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583436" y="3143250"/>
            <a:ext cx="4270248" cy="25967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89C3AF06-1958-4274-8441-91BCFD10EECC}" type="datetimeFigureOut">
              <a:rPr lang="el-GR" smtClean="0"/>
              <a:pPr/>
              <a:t>25/10/2023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27CEDC2-6330-4159-B7AD-2B90F1DEADD1}" type="slidenum">
              <a:rPr lang="el-GR" smtClean="0"/>
              <a:pPr/>
              <a:t>‹#›</a:t>
            </a:fld>
            <a:endParaRPr lang="el-GR"/>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xmlns="" val="315909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9C3AF06-1958-4274-8441-91BCFD10EECC}" type="datetimeFigureOut">
              <a:rPr lang="el-GR" smtClean="0"/>
              <a:pPr/>
              <a:t>25/10/2023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27CEDC2-6330-4159-B7AD-2B90F1DEADD1}" type="slidenum">
              <a:rPr lang="el-GR" smtClean="0"/>
              <a:pPr/>
              <a:t>‹#›</a:t>
            </a:fld>
            <a:endParaRPr lang="el-GR"/>
          </a:p>
        </p:txBody>
      </p:sp>
    </p:spTree>
    <p:extLst>
      <p:ext uri="{BB962C8B-B14F-4D97-AF65-F5344CB8AC3E}">
        <p14:creationId xmlns:p14="http://schemas.microsoft.com/office/powerpoint/2010/main" xmlns="" val="193597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3AF06-1958-4274-8441-91BCFD10EECC}" type="datetimeFigureOut">
              <a:rPr lang="el-GR" smtClean="0"/>
              <a:pPr/>
              <a:t>25/10/2023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27CEDC2-6330-4159-B7AD-2B90F1DEADD1}" type="slidenum">
              <a:rPr lang="el-GR" smtClean="0"/>
              <a:pPr/>
              <a:t>‹#›</a:t>
            </a:fld>
            <a:endParaRPr lang="el-GR"/>
          </a:p>
        </p:txBody>
      </p:sp>
    </p:spTree>
    <p:extLst>
      <p:ext uri="{BB962C8B-B14F-4D97-AF65-F5344CB8AC3E}">
        <p14:creationId xmlns:p14="http://schemas.microsoft.com/office/powerpoint/2010/main" xmlns="" val="26486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9" name="Date Placeholder 8"/>
          <p:cNvSpPr>
            <a:spLocks noGrp="1"/>
          </p:cNvSpPr>
          <p:nvPr>
            <p:ph type="dt" sz="half" idx="10"/>
          </p:nvPr>
        </p:nvSpPr>
        <p:spPr/>
        <p:txBody>
          <a:bodyPr/>
          <a:lstStyle/>
          <a:p>
            <a:fld id="{89C3AF06-1958-4274-8441-91BCFD10EECC}" type="datetimeFigureOut">
              <a:rPr lang="el-GR" smtClean="0"/>
              <a:pPr/>
              <a:t>25/10/2023</a:t>
            </a:fld>
            <a:endParaRPr lang="el-G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l-GR"/>
          </a:p>
        </p:txBody>
      </p:sp>
      <p:sp>
        <p:nvSpPr>
          <p:cNvPr id="11" name="Slide Number Placeholder 10"/>
          <p:cNvSpPr>
            <a:spLocks noGrp="1"/>
          </p:cNvSpPr>
          <p:nvPr>
            <p:ph type="sldNum" sz="quarter" idx="12"/>
          </p:nvPr>
        </p:nvSpPr>
        <p:spPr/>
        <p:txBody>
          <a:bodyPr/>
          <a:lstStyle/>
          <a:p>
            <a:fld id="{227CEDC2-6330-4159-B7AD-2B90F1DEADD1}" type="slidenum">
              <a:rPr lang="el-GR" smtClean="0"/>
              <a:pPr/>
              <a:t>‹#›</a:t>
            </a:fld>
            <a:endParaRPr lang="el-GR"/>
          </a:p>
        </p:txBody>
      </p:sp>
    </p:spTree>
    <p:extLst>
      <p:ext uri="{BB962C8B-B14F-4D97-AF65-F5344CB8AC3E}">
        <p14:creationId xmlns:p14="http://schemas.microsoft.com/office/powerpoint/2010/main" xmlns="" val="177629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9C3AF06-1958-4274-8441-91BCFD10EECC}" type="datetimeFigureOut">
              <a:rPr lang="el-GR" smtClean="0"/>
              <a:pPr/>
              <a:t>25/10/2023</a:t>
            </a:fld>
            <a:endParaRPr lang="el-G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l-GR"/>
          </a:p>
        </p:txBody>
      </p:sp>
      <p:sp>
        <p:nvSpPr>
          <p:cNvPr id="10" name="Slide Number Placeholder 9"/>
          <p:cNvSpPr>
            <a:spLocks noGrp="1"/>
          </p:cNvSpPr>
          <p:nvPr>
            <p:ph type="sldNum" sz="quarter" idx="12"/>
          </p:nvPr>
        </p:nvSpPr>
        <p:spPr/>
        <p:txBody>
          <a:bodyPr/>
          <a:lstStyle/>
          <a:p>
            <a:fld id="{227CEDC2-6330-4159-B7AD-2B90F1DEADD1}" type="slidenum">
              <a:rPr lang="el-GR" smtClean="0"/>
              <a:pPr/>
              <a:t>‹#›</a:t>
            </a:fld>
            <a:endParaRPr lang="el-GR"/>
          </a:p>
        </p:txBody>
      </p:sp>
    </p:spTree>
    <p:extLst>
      <p:ext uri="{BB962C8B-B14F-4D97-AF65-F5344CB8AC3E}">
        <p14:creationId xmlns:p14="http://schemas.microsoft.com/office/powerpoint/2010/main" xmlns="" val="197604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9C3AF06-1958-4274-8441-91BCFD10EECC}" type="datetimeFigureOut">
              <a:rPr lang="el-GR" smtClean="0"/>
              <a:pPr/>
              <a:t>25/10/2023</a:t>
            </a:fld>
            <a:endParaRPr lang="el-G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l-G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27CEDC2-6330-4159-B7AD-2B90F1DEADD1}" type="slidenum">
              <a:rPr lang="el-GR" smtClean="0"/>
              <a:pPr/>
              <a:t>‹#›</a:t>
            </a:fld>
            <a:endParaRPr lang="el-GR"/>
          </a:p>
        </p:txBody>
      </p:sp>
    </p:spTree>
    <p:extLst>
      <p:ext uri="{BB962C8B-B14F-4D97-AF65-F5344CB8AC3E}">
        <p14:creationId xmlns:p14="http://schemas.microsoft.com/office/powerpoint/2010/main" xmlns="" val="351976573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QK9WK0QhejA" TargetMode="External"/><Relationship Id="rId2" Type="http://schemas.openxmlformats.org/officeDocument/2006/relationships/hyperlink" Target="https://www.youtube.com/watch?v=qMxIBqpryG0"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youtube.com/watch?v=5MV9H8VLI14&amp;ab_channel=DMendoz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7EE3F7B-B808-C096-D946-BA643764DB32}"/>
              </a:ext>
            </a:extLst>
          </p:cNvPr>
          <p:cNvSpPr>
            <a:spLocks noGrp="1"/>
          </p:cNvSpPr>
          <p:nvPr>
            <p:ph type="ctrTitle"/>
          </p:nvPr>
        </p:nvSpPr>
        <p:spPr/>
        <p:txBody>
          <a:bodyPr/>
          <a:lstStyle/>
          <a:p>
            <a:r>
              <a:rPr lang="en-US" dirty="0"/>
              <a:t>Robert BURNS </a:t>
            </a:r>
            <a:endParaRPr lang="el-GR" dirty="0"/>
          </a:p>
        </p:txBody>
      </p:sp>
      <p:sp>
        <p:nvSpPr>
          <p:cNvPr id="3" name="Υπότιτλος 2">
            <a:extLst>
              <a:ext uri="{FF2B5EF4-FFF2-40B4-BE49-F238E27FC236}">
                <a16:creationId xmlns:a16="http://schemas.microsoft.com/office/drawing/2014/main" xmlns="" id="{BF2A228F-E00F-FC00-B071-773C35BF32E4}"/>
              </a:ext>
            </a:extLst>
          </p:cNvPr>
          <p:cNvSpPr>
            <a:spLocks noGrp="1"/>
          </p:cNvSpPr>
          <p:nvPr>
            <p:ph type="subTitle" idx="1"/>
          </p:nvPr>
        </p:nvSpPr>
        <p:spPr/>
        <p:txBody>
          <a:bodyPr/>
          <a:lstStyle/>
          <a:p>
            <a:r>
              <a:rPr lang="en-US" dirty="0"/>
              <a:t>By Evangelia </a:t>
            </a:r>
            <a:r>
              <a:rPr lang="en-US" dirty="0" err="1"/>
              <a:t>Pantazaki</a:t>
            </a:r>
            <a:endParaRPr lang="el-GR" dirty="0"/>
          </a:p>
        </p:txBody>
      </p:sp>
      <p:pic>
        <p:nvPicPr>
          <p:cNvPr id="1026" name="Picture 2" descr="Burns Night: History and Traditions - Real Mary Kings Close">
            <a:extLst>
              <a:ext uri="{FF2B5EF4-FFF2-40B4-BE49-F238E27FC236}">
                <a16:creationId xmlns:a16="http://schemas.microsoft.com/office/drawing/2014/main" xmlns="" id="{AF3AD5E7-0026-FF73-1929-FBE52F21557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64613" y="4938310"/>
            <a:ext cx="2918538" cy="16343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203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2BD3F3E-E998-14DE-7CE7-20F7CBE38209}"/>
              </a:ext>
            </a:extLst>
          </p:cNvPr>
          <p:cNvSpPr>
            <a:spLocks noGrp="1"/>
          </p:cNvSpPr>
          <p:nvPr>
            <p:ph type="title"/>
          </p:nvPr>
        </p:nvSpPr>
        <p:spPr/>
        <p:txBody>
          <a:bodyPr/>
          <a:lstStyle/>
          <a:p>
            <a:r>
              <a:rPr lang="en-US" dirty="0"/>
              <a:t>Other poems and videos</a:t>
            </a:r>
            <a:endParaRPr lang="el-GR" dirty="0"/>
          </a:p>
        </p:txBody>
      </p:sp>
      <p:sp>
        <p:nvSpPr>
          <p:cNvPr id="3" name="Θέση περιεχομένου 2">
            <a:extLst>
              <a:ext uri="{FF2B5EF4-FFF2-40B4-BE49-F238E27FC236}">
                <a16:creationId xmlns:a16="http://schemas.microsoft.com/office/drawing/2014/main" xmlns="" id="{6422C9DA-13B4-750D-FFF4-780ED6529D4A}"/>
              </a:ext>
            </a:extLst>
          </p:cNvPr>
          <p:cNvSpPr>
            <a:spLocks noGrp="1"/>
          </p:cNvSpPr>
          <p:nvPr>
            <p:ph idx="1"/>
          </p:nvPr>
        </p:nvSpPr>
        <p:spPr>
          <a:xfrm>
            <a:off x="1101011" y="2659224"/>
            <a:ext cx="9526555" cy="3080803"/>
          </a:xfrm>
        </p:spPr>
        <p:txBody>
          <a:bodyPr/>
          <a:lstStyle/>
          <a:p>
            <a:pPr marL="0" indent="0">
              <a:buNone/>
            </a:pPr>
            <a:r>
              <a:rPr lang="de-DE" dirty="0">
                <a:hlinkClick r:id="rId2"/>
              </a:rPr>
              <a:t>https://www.youtube.com/watch?v=qMxIBqpryG0</a:t>
            </a:r>
            <a:r>
              <a:rPr lang="de-DE" dirty="0"/>
              <a:t> (</a:t>
            </a:r>
            <a:r>
              <a:rPr lang="en-US" dirty="0"/>
              <a:t>The Story of Robert Burns)</a:t>
            </a:r>
          </a:p>
          <a:p>
            <a:pPr marL="0" indent="0">
              <a:buNone/>
            </a:pPr>
            <a:r>
              <a:rPr lang="de-DE" dirty="0">
                <a:hlinkClick r:id="rId3"/>
              </a:rPr>
              <a:t>https://www.youtube.com/watch?v=QK9WK0QhejA</a:t>
            </a:r>
            <a:r>
              <a:rPr lang="de-DE" dirty="0"/>
              <a:t> (</a:t>
            </a:r>
            <a:r>
              <a:rPr lang="en-US" dirty="0"/>
              <a:t>My Love Is Like A Red </a:t>
            </a:r>
            <a:r>
              <a:rPr lang="en-US" dirty="0" err="1"/>
              <a:t>Red</a:t>
            </a:r>
            <a:r>
              <a:rPr lang="en-US" dirty="0"/>
              <a:t> Rose)</a:t>
            </a:r>
          </a:p>
          <a:p>
            <a:pPr marL="0" indent="0">
              <a:buNone/>
            </a:pPr>
            <a:r>
              <a:rPr lang="en-US" dirty="0"/>
              <a:t>                                  </a:t>
            </a:r>
            <a:r>
              <a:rPr lang="en-US" dirty="0">
                <a:hlinkClick r:id="rId4"/>
              </a:rPr>
              <a:t>https://www.youtube.com/watch?v=5MV9H8VLI14&amp;ab_channel=DMendoza</a:t>
            </a:r>
            <a:r>
              <a:rPr lang="en-US" dirty="0"/>
              <a:t> </a:t>
            </a:r>
          </a:p>
          <a:p>
            <a:pPr marL="0" indent="0">
              <a:buNone/>
            </a:pPr>
            <a:r>
              <a:rPr lang="en-US" dirty="0"/>
              <a:t>                                   (Auld Lang Syne)</a:t>
            </a:r>
          </a:p>
          <a:p>
            <a:pPr marL="0" indent="0">
              <a:buNone/>
            </a:pPr>
            <a:r>
              <a:rPr lang="en-US" dirty="0"/>
              <a:t>                                    </a:t>
            </a:r>
          </a:p>
          <a:p>
            <a:pPr marL="0" indent="0">
              <a:buNone/>
            </a:pPr>
            <a:r>
              <a:rPr lang="en-US" dirty="0"/>
              <a:t>                              </a:t>
            </a:r>
            <a:endParaRPr lang="el-GR" dirty="0"/>
          </a:p>
        </p:txBody>
      </p:sp>
      <p:pic>
        <p:nvPicPr>
          <p:cNvPr id="4" name="Εικόνα 3">
            <a:extLst>
              <a:ext uri="{FF2B5EF4-FFF2-40B4-BE49-F238E27FC236}">
                <a16:creationId xmlns:a16="http://schemas.microsoft.com/office/drawing/2014/main" xmlns="" id="{DC101A52-D2D9-FFD5-E488-037E8C56B26F}"/>
              </a:ext>
            </a:extLst>
          </p:cNvPr>
          <p:cNvPicPr>
            <a:picLocks noChangeAspect="1"/>
          </p:cNvPicPr>
          <p:nvPr/>
        </p:nvPicPr>
        <p:blipFill>
          <a:blip r:embed="rId5" cstate="print"/>
          <a:stretch>
            <a:fillRect/>
          </a:stretch>
        </p:blipFill>
        <p:spPr>
          <a:xfrm>
            <a:off x="1101011" y="3619368"/>
            <a:ext cx="2090208" cy="2626471"/>
          </a:xfrm>
          <a:prstGeom prst="rect">
            <a:avLst/>
          </a:prstGeom>
        </p:spPr>
      </p:pic>
      <p:pic>
        <p:nvPicPr>
          <p:cNvPr id="5" name="Εικόνα 4">
            <a:extLst>
              <a:ext uri="{FF2B5EF4-FFF2-40B4-BE49-F238E27FC236}">
                <a16:creationId xmlns:a16="http://schemas.microsoft.com/office/drawing/2014/main" xmlns="" id="{FE9FA43C-ABF0-EDCF-5653-5B2CBBD2B384}"/>
              </a:ext>
            </a:extLst>
          </p:cNvPr>
          <p:cNvPicPr>
            <a:picLocks noChangeAspect="1"/>
          </p:cNvPicPr>
          <p:nvPr/>
        </p:nvPicPr>
        <p:blipFill>
          <a:blip r:embed="rId6" cstate="print"/>
          <a:stretch>
            <a:fillRect/>
          </a:stretch>
        </p:blipFill>
        <p:spPr>
          <a:xfrm>
            <a:off x="9562322" y="388060"/>
            <a:ext cx="2341984" cy="2341984"/>
          </a:xfrm>
          <a:prstGeom prst="rect">
            <a:avLst/>
          </a:prstGeom>
        </p:spPr>
      </p:pic>
    </p:spTree>
    <p:extLst>
      <p:ext uri="{BB962C8B-B14F-4D97-AF65-F5344CB8AC3E}">
        <p14:creationId xmlns:p14="http://schemas.microsoft.com/office/powerpoint/2010/main" xmlns="" val="1750121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1C0C995-58CD-BBFD-2029-9E743E155A93}"/>
              </a:ext>
            </a:extLst>
          </p:cNvPr>
          <p:cNvSpPr>
            <a:spLocks noGrp="1"/>
          </p:cNvSpPr>
          <p:nvPr>
            <p:ph type="title"/>
          </p:nvPr>
        </p:nvSpPr>
        <p:spPr/>
        <p:txBody>
          <a:bodyPr/>
          <a:lstStyle/>
          <a:p>
            <a:r>
              <a:rPr lang="en-US" dirty="0"/>
              <a:t>introduction</a:t>
            </a:r>
            <a:endParaRPr lang="el-GR" dirty="0"/>
          </a:p>
        </p:txBody>
      </p:sp>
      <p:sp>
        <p:nvSpPr>
          <p:cNvPr id="3" name="Θέση περιεχομένου 2">
            <a:extLst>
              <a:ext uri="{FF2B5EF4-FFF2-40B4-BE49-F238E27FC236}">
                <a16:creationId xmlns:a16="http://schemas.microsoft.com/office/drawing/2014/main" xmlns="" id="{92202B5E-FC78-616F-9582-A24E25D3A5A8}"/>
              </a:ext>
            </a:extLst>
          </p:cNvPr>
          <p:cNvSpPr>
            <a:spLocks noGrp="1"/>
          </p:cNvSpPr>
          <p:nvPr>
            <p:ph idx="1"/>
          </p:nvPr>
        </p:nvSpPr>
        <p:spPr/>
        <p:txBody>
          <a:bodyPr>
            <a:normAutofit/>
          </a:bodyPr>
          <a:lstStyle/>
          <a:p>
            <a:pPr marL="0" indent="0">
              <a:buNone/>
            </a:pPr>
            <a:r>
              <a:rPr lang="en-US" sz="2400" dirty="0"/>
              <a:t>Robert Burns belongs to the poets of the romantic period of the 18</a:t>
            </a:r>
            <a:r>
              <a:rPr lang="en-US" sz="2400" baseline="30000" dirty="0"/>
              <a:t>th</a:t>
            </a:r>
            <a:r>
              <a:rPr lang="en-US" sz="2400" dirty="0"/>
              <a:t> century.  The romantic movement came as a reaction to the Industrial Revolution and the rationalization of nature.  He is considered as the national poet of Scottland.</a:t>
            </a:r>
            <a:endParaRPr lang="el-GR" sz="2400" dirty="0"/>
          </a:p>
        </p:txBody>
      </p:sp>
      <p:pic>
        <p:nvPicPr>
          <p:cNvPr id="4" name="Εικόνα 3">
            <a:extLst>
              <a:ext uri="{FF2B5EF4-FFF2-40B4-BE49-F238E27FC236}">
                <a16:creationId xmlns:a16="http://schemas.microsoft.com/office/drawing/2014/main" xmlns="" id="{8691A72D-8DCE-B1F4-18B8-E1B35A39041F}"/>
              </a:ext>
            </a:extLst>
          </p:cNvPr>
          <p:cNvPicPr>
            <a:picLocks noChangeAspect="1"/>
          </p:cNvPicPr>
          <p:nvPr/>
        </p:nvPicPr>
        <p:blipFill>
          <a:blip r:embed="rId2" cstate="print"/>
          <a:stretch>
            <a:fillRect/>
          </a:stretch>
        </p:blipFill>
        <p:spPr>
          <a:xfrm>
            <a:off x="9078490" y="4100584"/>
            <a:ext cx="2152650" cy="2124075"/>
          </a:xfrm>
          <a:prstGeom prst="rect">
            <a:avLst/>
          </a:prstGeom>
        </p:spPr>
      </p:pic>
      <p:sp>
        <p:nvSpPr>
          <p:cNvPr id="5" name="TextBox 4">
            <a:extLst>
              <a:ext uri="{FF2B5EF4-FFF2-40B4-BE49-F238E27FC236}">
                <a16:creationId xmlns:a16="http://schemas.microsoft.com/office/drawing/2014/main" xmlns="" id="{C492BA63-CC1B-40CB-DE5A-22318629C08B}"/>
              </a:ext>
            </a:extLst>
          </p:cNvPr>
          <p:cNvSpPr txBox="1"/>
          <p:nvPr/>
        </p:nvSpPr>
        <p:spPr>
          <a:xfrm>
            <a:off x="9078490" y="6224659"/>
            <a:ext cx="2152650" cy="461665"/>
          </a:xfrm>
          <a:prstGeom prst="rect">
            <a:avLst/>
          </a:prstGeom>
          <a:noFill/>
        </p:spPr>
        <p:txBody>
          <a:bodyPr wrap="square" rtlCol="0">
            <a:spAutoFit/>
          </a:bodyPr>
          <a:lstStyle/>
          <a:p>
            <a:r>
              <a:rPr lang="en-US" sz="1200" dirty="0"/>
              <a:t>The parting of Robert Burns and His Mary. Painting 1844</a:t>
            </a:r>
            <a:endParaRPr lang="el-GR" sz="1200" dirty="0"/>
          </a:p>
        </p:txBody>
      </p:sp>
    </p:spTree>
    <p:extLst>
      <p:ext uri="{BB962C8B-B14F-4D97-AF65-F5344CB8AC3E}">
        <p14:creationId xmlns:p14="http://schemas.microsoft.com/office/powerpoint/2010/main" xmlns="" val="81244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D2F2700-664D-91A3-F10D-7840F6674696}"/>
              </a:ext>
            </a:extLst>
          </p:cNvPr>
          <p:cNvSpPr>
            <a:spLocks noGrp="1"/>
          </p:cNvSpPr>
          <p:nvPr>
            <p:ph type="title"/>
          </p:nvPr>
        </p:nvSpPr>
        <p:spPr/>
        <p:txBody>
          <a:bodyPr/>
          <a:lstStyle/>
          <a:p>
            <a:r>
              <a:rPr lang="en-US" dirty="0"/>
              <a:t>Early years </a:t>
            </a:r>
            <a:endParaRPr lang="el-GR" dirty="0"/>
          </a:p>
        </p:txBody>
      </p:sp>
      <p:sp>
        <p:nvSpPr>
          <p:cNvPr id="3" name="Θέση περιεχομένου 2">
            <a:extLst>
              <a:ext uri="{FF2B5EF4-FFF2-40B4-BE49-F238E27FC236}">
                <a16:creationId xmlns:a16="http://schemas.microsoft.com/office/drawing/2014/main" xmlns="" id="{6849EB75-9EEC-DB87-0EA9-7637700014E3}"/>
              </a:ext>
            </a:extLst>
          </p:cNvPr>
          <p:cNvSpPr>
            <a:spLocks noGrp="1"/>
          </p:cNvSpPr>
          <p:nvPr>
            <p:ph idx="1"/>
          </p:nvPr>
        </p:nvSpPr>
        <p:spPr>
          <a:xfrm>
            <a:off x="2250917" y="2582060"/>
            <a:ext cx="7827265" cy="3893385"/>
          </a:xfrm>
        </p:spPr>
        <p:txBody>
          <a:bodyPr>
            <a:noAutofit/>
          </a:bodyPr>
          <a:lstStyle/>
          <a:p>
            <a:pPr marL="0" indent="0">
              <a:buNone/>
            </a:pPr>
            <a:r>
              <a:rPr lang="en-US" sz="2400" dirty="0"/>
              <a:t>Robert Burns, often referred to as the "Bard of Ayrshire" or the "Ploughman Poet," was born on January 25, 1759, in Alloway, a small village in Scotland. He came from a humble background, with a family engaged in farming, and his early education was limited. Despite his modest upbringing, Burns displayed a deep love for literature and a natural talent for poetry. His self-education allowed him to become one of the most celebrated poets in Scottish and world literature. </a:t>
            </a:r>
            <a:endParaRPr lang="el-GR" sz="2400" dirty="0"/>
          </a:p>
        </p:txBody>
      </p:sp>
      <p:pic>
        <p:nvPicPr>
          <p:cNvPr id="4" name="Εικόνα 3">
            <a:extLst>
              <a:ext uri="{FF2B5EF4-FFF2-40B4-BE49-F238E27FC236}">
                <a16:creationId xmlns:a16="http://schemas.microsoft.com/office/drawing/2014/main" xmlns="" id="{89B1F3E0-6A50-9D68-8422-D10D3EA94C48}"/>
              </a:ext>
            </a:extLst>
          </p:cNvPr>
          <p:cNvPicPr>
            <a:picLocks noChangeAspect="1"/>
          </p:cNvPicPr>
          <p:nvPr/>
        </p:nvPicPr>
        <p:blipFill>
          <a:blip r:embed="rId2" cstate="print"/>
          <a:stretch>
            <a:fillRect/>
          </a:stretch>
        </p:blipFill>
        <p:spPr>
          <a:xfrm>
            <a:off x="254364" y="2582060"/>
            <a:ext cx="1976772" cy="1479584"/>
          </a:xfrm>
          <a:prstGeom prst="rect">
            <a:avLst/>
          </a:prstGeom>
        </p:spPr>
      </p:pic>
      <p:sp>
        <p:nvSpPr>
          <p:cNvPr id="5" name="TextBox 4">
            <a:extLst>
              <a:ext uri="{FF2B5EF4-FFF2-40B4-BE49-F238E27FC236}">
                <a16:creationId xmlns:a16="http://schemas.microsoft.com/office/drawing/2014/main" xmlns="" id="{039289E3-CAAD-6688-F763-21A6276778B7}"/>
              </a:ext>
            </a:extLst>
          </p:cNvPr>
          <p:cNvSpPr txBox="1"/>
          <p:nvPr/>
        </p:nvSpPr>
        <p:spPr>
          <a:xfrm>
            <a:off x="254364" y="4007800"/>
            <a:ext cx="1976772" cy="523220"/>
          </a:xfrm>
          <a:prstGeom prst="rect">
            <a:avLst/>
          </a:prstGeom>
          <a:noFill/>
        </p:spPr>
        <p:txBody>
          <a:bodyPr wrap="square" rtlCol="0">
            <a:spAutoFit/>
          </a:bodyPr>
          <a:lstStyle/>
          <a:p>
            <a:r>
              <a:rPr lang="en-US" sz="1400" dirty="0"/>
              <a:t>Inside Robert Burns house.</a:t>
            </a:r>
            <a:endParaRPr lang="el-GR" sz="1400" dirty="0"/>
          </a:p>
        </p:txBody>
      </p:sp>
      <p:pic>
        <p:nvPicPr>
          <p:cNvPr id="6" name="Εικόνα 5">
            <a:extLst>
              <a:ext uri="{FF2B5EF4-FFF2-40B4-BE49-F238E27FC236}">
                <a16:creationId xmlns:a16="http://schemas.microsoft.com/office/drawing/2014/main" xmlns="" id="{0A63B738-30BF-B713-F6DD-FF3177E8C92D}"/>
              </a:ext>
            </a:extLst>
          </p:cNvPr>
          <p:cNvPicPr>
            <a:picLocks noChangeAspect="1"/>
          </p:cNvPicPr>
          <p:nvPr/>
        </p:nvPicPr>
        <p:blipFill>
          <a:blip r:embed="rId3" cstate="print"/>
          <a:stretch>
            <a:fillRect/>
          </a:stretch>
        </p:blipFill>
        <p:spPr>
          <a:xfrm>
            <a:off x="9842737" y="1985125"/>
            <a:ext cx="2241588" cy="1188721"/>
          </a:xfrm>
          <a:prstGeom prst="rect">
            <a:avLst/>
          </a:prstGeom>
        </p:spPr>
      </p:pic>
      <p:sp>
        <p:nvSpPr>
          <p:cNvPr id="7" name="TextBox 6">
            <a:extLst>
              <a:ext uri="{FF2B5EF4-FFF2-40B4-BE49-F238E27FC236}">
                <a16:creationId xmlns:a16="http://schemas.microsoft.com/office/drawing/2014/main" xmlns="" id="{6601D9F6-5309-02FA-AD3C-AE02D82F5E8F}"/>
              </a:ext>
            </a:extLst>
          </p:cNvPr>
          <p:cNvSpPr txBox="1"/>
          <p:nvPr/>
        </p:nvSpPr>
        <p:spPr>
          <a:xfrm>
            <a:off x="9842737" y="3221007"/>
            <a:ext cx="2241588" cy="461665"/>
          </a:xfrm>
          <a:prstGeom prst="rect">
            <a:avLst/>
          </a:prstGeom>
          <a:noFill/>
        </p:spPr>
        <p:txBody>
          <a:bodyPr wrap="square" rtlCol="0">
            <a:spAutoFit/>
          </a:bodyPr>
          <a:lstStyle/>
          <a:p>
            <a:r>
              <a:rPr lang="en-US" sz="1200" dirty="0"/>
              <a:t>The Burns Cottage in Alloway, Ayrshire</a:t>
            </a:r>
            <a:endParaRPr lang="el-GR" sz="1200" dirty="0"/>
          </a:p>
        </p:txBody>
      </p:sp>
    </p:spTree>
    <p:extLst>
      <p:ext uri="{BB962C8B-B14F-4D97-AF65-F5344CB8AC3E}">
        <p14:creationId xmlns:p14="http://schemas.microsoft.com/office/powerpoint/2010/main" xmlns="" val="67312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4A49098-6EDA-7673-E394-2156C3D16047}"/>
              </a:ext>
            </a:extLst>
          </p:cNvPr>
          <p:cNvSpPr>
            <a:spLocks noGrp="1"/>
          </p:cNvSpPr>
          <p:nvPr>
            <p:ph type="title"/>
          </p:nvPr>
        </p:nvSpPr>
        <p:spPr/>
        <p:txBody>
          <a:bodyPr/>
          <a:lstStyle/>
          <a:p>
            <a:r>
              <a:rPr lang="en-US" dirty="0"/>
              <a:t>His education</a:t>
            </a:r>
            <a:endParaRPr lang="el-GR" dirty="0"/>
          </a:p>
        </p:txBody>
      </p:sp>
      <p:sp>
        <p:nvSpPr>
          <p:cNvPr id="3" name="Θέση περιεχομένου 2">
            <a:extLst>
              <a:ext uri="{FF2B5EF4-FFF2-40B4-BE49-F238E27FC236}">
                <a16:creationId xmlns:a16="http://schemas.microsoft.com/office/drawing/2014/main" xmlns="" id="{C7A0212D-0C01-C245-92ED-3AFBE1E04013}"/>
              </a:ext>
            </a:extLst>
          </p:cNvPr>
          <p:cNvSpPr>
            <a:spLocks noGrp="1"/>
          </p:cNvSpPr>
          <p:nvPr>
            <p:ph idx="1"/>
          </p:nvPr>
        </p:nvSpPr>
        <p:spPr>
          <a:xfrm>
            <a:off x="2231136" y="2267340"/>
            <a:ext cx="7729728" cy="3472688"/>
          </a:xfrm>
        </p:spPr>
        <p:txBody>
          <a:bodyPr>
            <a:noAutofit/>
          </a:bodyPr>
          <a:lstStyle/>
          <a:p>
            <a:pPr marL="0" indent="0">
              <a:buNone/>
            </a:pPr>
            <a:r>
              <a:rPr lang="en-US" sz="2400" dirty="0"/>
              <a:t>He was given irregular schooling and a lot of his education was with his father, who taught his children reading, writing, arithmetic, geography, and history and also wrote for them  A Manual of Christian Belief. He was also taught and tutored by the teacher John Murdoch, who taught Latin, French, and mathematics to both Robert and his brother Gilbert from 1765 to 1768 until Murdoch left the parish. After a few years of home education, Burns was sent to Dalrymple Parish School in mid-1772 before returning at harvest time to full-time farm </a:t>
            </a:r>
            <a:r>
              <a:rPr lang="en-US" sz="2400" dirty="0" err="1"/>
              <a:t>labouring</a:t>
            </a:r>
            <a:r>
              <a:rPr lang="en-US" sz="2400" dirty="0"/>
              <a:t> until 1773, when he was sent to lodge with Murdoch for three weeks to study grammar, French, and Latin.</a:t>
            </a:r>
            <a:endParaRPr lang="el-GR" sz="2400" dirty="0"/>
          </a:p>
        </p:txBody>
      </p:sp>
    </p:spTree>
    <p:extLst>
      <p:ext uri="{BB962C8B-B14F-4D97-AF65-F5344CB8AC3E}">
        <p14:creationId xmlns:p14="http://schemas.microsoft.com/office/powerpoint/2010/main" xmlns="" val="2796771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F699D17-8A81-84FB-2927-38DA7B01F483}"/>
              </a:ext>
            </a:extLst>
          </p:cNvPr>
          <p:cNvSpPr>
            <a:spLocks noGrp="1"/>
          </p:cNvSpPr>
          <p:nvPr>
            <p:ph type="title"/>
          </p:nvPr>
        </p:nvSpPr>
        <p:spPr/>
        <p:txBody>
          <a:bodyPr/>
          <a:lstStyle/>
          <a:p>
            <a:r>
              <a:rPr lang="en-US" dirty="0"/>
              <a:t>His Inspiration and MOST FAMOUS POEMS</a:t>
            </a:r>
            <a:endParaRPr lang="el-GR" dirty="0"/>
          </a:p>
        </p:txBody>
      </p:sp>
      <p:sp>
        <p:nvSpPr>
          <p:cNvPr id="3" name="Θέση περιεχομένου 2">
            <a:extLst>
              <a:ext uri="{FF2B5EF4-FFF2-40B4-BE49-F238E27FC236}">
                <a16:creationId xmlns:a16="http://schemas.microsoft.com/office/drawing/2014/main" xmlns="" id="{985ECD20-5A84-5055-6C12-10BB76EB4706}"/>
              </a:ext>
            </a:extLst>
          </p:cNvPr>
          <p:cNvSpPr>
            <a:spLocks noGrp="1"/>
          </p:cNvSpPr>
          <p:nvPr>
            <p:ph idx="1"/>
          </p:nvPr>
        </p:nvSpPr>
        <p:spPr>
          <a:xfrm>
            <a:off x="2231136" y="2600721"/>
            <a:ext cx="7729728" cy="3101983"/>
          </a:xfrm>
        </p:spPr>
        <p:txBody>
          <a:bodyPr>
            <a:normAutofit fontScale="92500" lnSpcReduction="10000"/>
          </a:bodyPr>
          <a:lstStyle/>
          <a:p>
            <a:pPr marL="0" indent="0">
              <a:buNone/>
            </a:pPr>
            <a:r>
              <a:rPr lang="en-US" sz="2400" dirty="0"/>
              <a:t>Burns was a romantic poet so he was inspired by nature and he embraced imagination and feeling as opposed to reason .Burns' poetic journey began in his teenage years when he wrote his first poems. In 1786, he published a collection of his work titled "Poems, Chiefly in the Scottish Dialect." This collection included some of his most famous works, </a:t>
            </a:r>
            <a:r>
              <a:rPr lang="en-US" sz="2600" dirty="0"/>
              <a:t>such</a:t>
            </a:r>
            <a:r>
              <a:rPr lang="en-US" sz="2400" dirty="0"/>
              <a:t> as "To a Mouse" and "The Cotter's Saturday Night." The poems in this volume captured the essence of rural life in Scotland, celebrating its beauty, exploring human nature, and addressing social and political issues.</a:t>
            </a:r>
            <a:endParaRPr lang="el-GR" sz="2400" dirty="0"/>
          </a:p>
        </p:txBody>
      </p:sp>
      <p:pic>
        <p:nvPicPr>
          <p:cNvPr id="4" name="Εικόνα 3">
            <a:extLst>
              <a:ext uri="{FF2B5EF4-FFF2-40B4-BE49-F238E27FC236}">
                <a16:creationId xmlns:a16="http://schemas.microsoft.com/office/drawing/2014/main" xmlns="" id="{4E185058-3A1F-4D2C-E511-FC24F7226E47}"/>
              </a:ext>
            </a:extLst>
          </p:cNvPr>
          <p:cNvPicPr>
            <a:picLocks noChangeAspect="1"/>
          </p:cNvPicPr>
          <p:nvPr/>
        </p:nvPicPr>
        <p:blipFill>
          <a:blip r:embed="rId2" cstate="print"/>
          <a:stretch>
            <a:fillRect/>
          </a:stretch>
        </p:blipFill>
        <p:spPr>
          <a:xfrm>
            <a:off x="215170" y="2600721"/>
            <a:ext cx="1854708" cy="2550223"/>
          </a:xfrm>
          <a:prstGeom prst="rect">
            <a:avLst/>
          </a:prstGeom>
        </p:spPr>
      </p:pic>
    </p:spTree>
    <p:extLst>
      <p:ext uri="{BB962C8B-B14F-4D97-AF65-F5344CB8AC3E}">
        <p14:creationId xmlns:p14="http://schemas.microsoft.com/office/powerpoint/2010/main" xmlns="" val="3623201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C090A12-7D08-69E7-7206-9FD6B8642410}"/>
              </a:ext>
            </a:extLst>
          </p:cNvPr>
          <p:cNvSpPr>
            <a:spLocks noGrp="1"/>
          </p:cNvSpPr>
          <p:nvPr>
            <p:ph type="title"/>
          </p:nvPr>
        </p:nvSpPr>
        <p:spPr/>
        <p:txBody>
          <a:bodyPr/>
          <a:lstStyle/>
          <a:p>
            <a:r>
              <a:rPr lang="en-US" dirty="0"/>
              <a:t>His accomplishments </a:t>
            </a:r>
            <a:endParaRPr lang="el-GR" dirty="0"/>
          </a:p>
        </p:txBody>
      </p:sp>
      <p:sp>
        <p:nvSpPr>
          <p:cNvPr id="3" name="Θέση περιεχομένου 2">
            <a:extLst>
              <a:ext uri="{FF2B5EF4-FFF2-40B4-BE49-F238E27FC236}">
                <a16:creationId xmlns:a16="http://schemas.microsoft.com/office/drawing/2014/main" xmlns="" id="{82F7276C-5803-860A-1751-9260CB254598}"/>
              </a:ext>
            </a:extLst>
          </p:cNvPr>
          <p:cNvSpPr>
            <a:spLocks noGrp="1"/>
          </p:cNvSpPr>
          <p:nvPr>
            <p:ph idx="1"/>
          </p:nvPr>
        </p:nvSpPr>
        <p:spPr/>
        <p:txBody>
          <a:bodyPr>
            <a:normAutofit/>
          </a:bodyPr>
          <a:lstStyle/>
          <a:p>
            <a:pPr marL="0" indent="0">
              <a:buNone/>
            </a:pPr>
            <a:r>
              <a:rPr lang="en-US" sz="2000" dirty="0"/>
              <a:t>Robert Burns, the celebrated Scottish poet, achieved a range of notable accomplishments during his relatively short life, which have left a lasting legacy in the world of literature and Scottish culture. Poetry and Songwriting: Burns is renowned for his extensive body of poetic work, which includes a wide variety of poems and songs. His works often celebrated the beauty of the Scottish countryside, the lives of common people, and explored themes of love, human nature, and social issues. Some of his most famous poems and songs include "Auld Lang Syne," "To a Mouse," "A Red, Red Rose," and "Tam o' Shanter.  </a:t>
            </a:r>
          </a:p>
        </p:txBody>
      </p:sp>
      <p:pic>
        <p:nvPicPr>
          <p:cNvPr id="4" name="Εικόνα 3">
            <a:extLst>
              <a:ext uri="{FF2B5EF4-FFF2-40B4-BE49-F238E27FC236}">
                <a16:creationId xmlns:a16="http://schemas.microsoft.com/office/drawing/2014/main" xmlns="" id="{C81527AA-BA80-9818-7251-B40A0A7C54FF}"/>
              </a:ext>
            </a:extLst>
          </p:cNvPr>
          <p:cNvPicPr>
            <a:picLocks noChangeAspect="1"/>
          </p:cNvPicPr>
          <p:nvPr/>
        </p:nvPicPr>
        <p:blipFill>
          <a:blip r:embed="rId2" cstate="print"/>
          <a:stretch>
            <a:fillRect/>
          </a:stretch>
        </p:blipFill>
        <p:spPr>
          <a:xfrm>
            <a:off x="137821" y="3248900"/>
            <a:ext cx="1919460" cy="1404557"/>
          </a:xfrm>
          <a:prstGeom prst="rect">
            <a:avLst/>
          </a:prstGeom>
        </p:spPr>
      </p:pic>
    </p:spTree>
    <p:extLst>
      <p:ext uri="{BB962C8B-B14F-4D97-AF65-F5344CB8AC3E}">
        <p14:creationId xmlns:p14="http://schemas.microsoft.com/office/powerpoint/2010/main" xmlns="" val="242100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9369887-0071-B3D1-6C20-D34F4FAB8475}"/>
              </a:ext>
            </a:extLst>
          </p:cNvPr>
          <p:cNvSpPr>
            <a:spLocks noGrp="1"/>
          </p:cNvSpPr>
          <p:nvPr>
            <p:ph type="title"/>
          </p:nvPr>
        </p:nvSpPr>
        <p:spPr/>
        <p:txBody>
          <a:bodyPr/>
          <a:lstStyle/>
          <a:p>
            <a:r>
              <a:rPr lang="en-US" dirty="0"/>
              <a:t>End of life</a:t>
            </a:r>
            <a:endParaRPr lang="el-GR" dirty="0"/>
          </a:p>
        </p:txBody>
      </p:sp>
      <p:sp>
        <p:nvSpPr>
          <p:cNvPr id="3" name="Θέση περιεχομένου 2">
            <a:extLst>
              <a:ext uri="{FF2B5EF4-FFF2-40B4-BE49-F238E27FC236}">
                <a16:creationId xmlns:a16="http://schemas.microsoft.com/office/drawing/2014/main" xmlns="" id="{6398088F-2EC9-1DEC-2C9A-D40C92D4A416}"/>
              </a:ext>
            </a:extLst>
          </p:cNvPr>
          <p:cNvSpPr>
            <a:spLocks noGrp="1"/>
          </p:cNvSpPr>
          <p:nvPr>
            <p:ph idx="1"/>
          </p:nvPr>
        </p:nvSpPr>
        <p:spPr/>
        <p:txBody>
          <a:bodyPr>
            <a:normAutofit/>
          </a:bodyPr>
          <a:lstStyle/>
          <a:p>
            <a:pPr marL="0" indent="0">
              <a:buNone/>
            </a:pPr>
            <a:r>
              <a:rPr lang="en-US" sz="2400" dirty="0"/>
              <a:t>Tragically, Burns passed away at the young age of 37, on July 21, 1796, leaving behind his wife and children but also a legacy of poetic brilliance that still resonates with readers and admirers around the world. His impact on Scottish culture and the world of literature remains profound, making him a beloved figure in the annals of poetic history.</a:t>
            </a:r>
            <a:endParaRPr lang="el-GR" sz="2400" dirty="0"/>
          </a:p>
        </p:txBody>
      </p:sp>
    </p:spTree>
    <p:extLst>
      <p:ext uri="{BB962C8B-B14F-4D97-AF65-F5344CB8AC3E}">
        <p14:creationId xmlns:p14="http://schemas.microsoft.com/office/powerpoint/2010/main" xmlns="" val="139885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E6D4974-D593-0C4F-3ED6-EBAD2E5B8D17}"/>
              </a:ext>
            </a:extLst>
          </p:cNvPr>
          <p:cNvSpPr>
            <a:spLocks noGrp="1"/>
          </p:cNvSpPr>
          <p:nvPr>
            <p:ph type="title"/>
          </p:nvPr>
        </p:nvSpPr>
        <p:spPr/>
        <p:txBody>
          <a:bodyPr/>
          <a:lstStyle/>
          <a:p>
            <a:r>
              <a:rPr lang="en-US" dirty="0"/>
              <a:t>The reasons I admire him</a:t>
            </a:r>
            <a:endParaRPr lang="el-GR" dirty="0"/>
          </a:p>
        </p:txBody>
      </p:sp>
      <p:sp>
        <p:nvSpPr>
          <p:cNvPr id="3" name="Θέση περιεχομένου 2">
            <a:extLst>
              <a:ext uri="{FF2B5EF4-FFF2-40B4-BE49-F238E27FC236}">
                <a16:creationId xmlns:a16="http://schemas.microsoft.com/office/drawing/2014/main" xmlns="" id="{A47FE3EB-3375-8BD1-EB0D-ED8F8C8BAB50}"/>
              </a:ext>
            </a:extLst>
          </p:cNvPr>
          <p:cNvSpPr>
            <a:spLocks noGrp="1"/>
          </p:cNvSpPr>
          <p:nvPr>
            <p:ph idx="1"/>
          </p:nvPr>
        </p:nvSpPr>
        <p:spPr/>
        <p:txBody>
          <a:bodyPr>
            <a:normAutofit/>
          </a:bodyPr>
          <a:lstStyle/>
          <a:p>
            <a:pPr marL="0" indent="0">
              <a:buNone/>
            </a:pPr>
            <a:r>
              <a:rPr lang="en-US" sz="2400" dirty="0"/>
              <a:t>Well, Burns wrote several fascinating poets such as A Red, Red Rose , which is also one of my favorites and that’s also one of the reason I admire him.  A Red, Red Rose is a poem about love. Each of its lyrics is really romantic and full of love and tender.  I also admire him for all the other poems he wrote and for the things he achieved in his short life.</a:t>
            </a:r>
            <a:endParaRPr lang="el-GR" sz="2400" dirty="0"/>
          </a:p>
        </p:txBody>
      </p:sp>
    </p:spTree>
    <p:extLst>
      <p:ext uri="{BB962C8B-B14F-4D97-AF65-F5344CB8AC3E}">
        <p14:creationId xmlns:p14="http://schemas.microsoft.com/office/powerpoint/2010/main" xmlns="" val="272694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FF6EF7A-5537-4BB5-7152-97235CE847A4}"/>
              </a:ext>
            </a:extLst>
          </p:cNvPr>
          <p:cNvSpPr>
            <a:spLocks noGrp="1"/>
          </p:cNvSpPr>
          <p:nvPr>
            <p:ph type="title"/>
          </p:nvPr>
        </p:nvSpPr>
        <p:spPr/>
        <p:txBody>
          <a:bodyPr/>
          <a:lstStyle/>
          <a:p>
            <a:r>
              <a:rPr lang="en-US" dirty="0"/>
              <a:t>A Red, red rose</a:t>
            </a:r>
            <a:endParaRPr lang="el-GR" dirty="0"/>
          </a:p>
        </p:txBody>
      </p:sp>
      <p:sp>
        <p:nvSpPr>
          <p:cNvPr id="3" name="Θέση περιεχομένου 2">
            <a:extLst>
              <a:ext uri="{FF2B5EF4-FFF2-40B4-BE49-F238E27FC236}">
                <a16:creationId xmlns:a16="http://schemas.microsoft.com/office/drawing/2014/main" xmlns="" id="{6E6F08F2-FFCD-AB85-3366-7EEFAFA609E3}"/>
              </a:ext>
            </a:extLst>
          </p:cNvPr>
          <p:cNvSpPr>
            <a:spLocks noGrp="1"/>
          </p:cNvSpPr>
          <p:nvPr>
            <p:ph idx="1"/>
          </p:nvPr>
        </p:nvSpPr>
        <p:spPr/>
        <p:txBody>
          <a:bodyPr>
            <a:noAutofit/>
          </a:bodyPr>
          <a:lstStyle/>
          <a:p>
            <a:pPr marL="0" indent="0">
              <a:buNone/>
            </a:pPr>
            <a:r>
              <a:rPr lang="en-US" sz="1400" dirty="0"/>
              <a:t>1.Oh my Love is like a red, red rose,  3.             </a:t>
            </a:r>
          </a:p>
          <a:p>
            <a:pPr marL="0" indent="0">
              <a:buNone/>
            </a:pPr>
            <a:r>
              <a:rPr lang="en-US" sz="1400" dirty="0"/>
              <a:t>That’s newly sprung in June</a:t>
            </a:r>
          </a:p>
          <a:p>
            <a:pPr marL="0" indent="0">
              <a:buNone/>
            </a:pPr>
            <a:r>
              <a:rPr lang="en-US" sz="1400" dirty="0"/>
              <a:t>Oh my Love is like the melody</a:t>
            </a:r>
          </a:p>
          <a:p>
            <a:pPr marL="0" indent="0">
              <a:buNone/>
            </a:pPr>
            <a:r>
              <a:rPr lang="en-US" sz="1400" dirty="0"/>
              <a:t>That’s sweetly played in tune.</a:t>
            </a:r>
          </a:p>
          <a:p>
            <a:pPr marL="0" indent="0">
              <a:buNone/>
            </a:pPr>
            <a:endParaRPr lang="en-US" sz="1400" dirty="0"/>
          </a:p>
          <a:p>
            <a:pPr marL="0" indent="0">
              <a:buNone/>
            </a:pPr>
            <a:r>
              <a:rPr lang="en-US" sz="1400" dirty="0"/>
              <a:t>2.And you're so fair, my lovely lass,   4.</a:t>
            </a:r>
          </a:p>
          <a:p>
            <a:pPr marL="0" indent="0">
              <a:buNone/>
            </a:pPr>
            <a:r>
              <a:rPr lang="en-US" sz="1400" dirty="0"/>
              <a:t>So deep in love am I,</a:t>
            </a:r>
          </a:p>
          <a:p>
            <a:pPr marL="0" indent="0">
              <a:buNone/>
            </a:pPr>
            <a:r>
              <a:rPr lang="en-US" sz="1400" dirty="0"/>
              <a:t>And I will love you still, my dear,</a:t>
            </a:r>
          </a:p>
          <a:p>
            <a:pPr marL="0" indent="0">
              <a:buNone/>
            </a:pPr>
            <a:r>
              <a:rPr lang="en-US" sz="1400" dirty="0"/>
              <a:t>Till all the seas run dry.</a:t>
            </a:r>
          </a:p>
          <a:p>
            <a:pPr marL="0" indent="0">
              <a:buNone/>
            </a:pPr>
            <a:endParaRPr lang="en-US" sz="1400" dirty="0"/>
          </a:p>
        </p:txBody>
      </p:sp>
      <p:pic>
        <p:nvPicPr>
          <p:cNvPr id="5" name="Εικόνα 4">
            <a:extLst>
              <a:ext uri="{FF2B5EF4-FFF2-40B4-BE49-F238E27FC236}">
                <a16:creationId xmlns:a16="http://schemas.microsoft.com/office/drawing/2014/main" xmlns="" id="{0A077A13-1F7E-2D3C-E5F5-01970E5075E6}"/>
              </a:ext>
            </a:extLst>
          </p:cNvPr>
          <p:cNvPicPr>
            <a:picLocks noChangeAspect="1"/>
          </p:cNvPicPr>
          <p:nvPr/>
        </p:nvPicPr>
        <p:blipFill>
          <a:blip r:embed="rId2" cstate="print"/>
          <a:stretch>
            <a:fillRect/>
          </a:stretch>
        </p:blipFill>
        <p:spPr>
          <a:xfrm>
            <a:off x="5020918" y="2638044"/>
            <a:ext cx="2658086" cy="3097036"/>
          </a:xfrm>
          <a:prstGeom prst="rect">
            <a:avLst/>
          </a:prstGeom>
        </p:spPr>
      </p:pic>
      <p:pic>
        <p:nvPicPr>
          <p:cNvPr id="6" name="Εικόνα 5">
            <a:extLst>
              <a:ext uri="{FF2B5EF4-FFF2-40B4-BE49-F238E27FC236}">
                <a16:creationId xmlns:a16="http://schemas.microsoft.com/office/drawing/2014/main" xmlns="" id="{4894C990-C6D4-F092-4804-68922AACFEAC}"/>
              </a:ext>
            </a:extLst>
          </p:cNvPr>
          <p:cNvPicPr>
            <a:picLocks noChangeAspect="1"/>
          </p:cNvPicPr>
          <p:nvPr/>
        </p:nvPicPr>
        <p:blipFill>
          <a:blip r:embed="rId3" cstate="print"/>
          <a:stretch>
            <a:fillRect/>
          </a:stretch>
        </p:blipFill>
        <p:spPr>
          <a:xfrm>
            <a:off x="7718360" y="3608615"/>
            <a:ext cx="2857500" cy="1600200"/>
          </a:xfrm>
          <a:prstGeom prst="rect">
            <a:avLst/>
          </a:prstGeom>
        </p:spPr>
      </p:pic>
      <p:pic>
        <p:nvPicPr>
          <p:cNvPr id="7" name="Εικόνα 6">
            <a:extLst>
              <a:ext uri="{FF2B5EF4-FFF2-40B4-BE49-F238E27FC236}">
                <a16:creationId xmlns:a16="http://schemas.microsoft.com/office/drawing/2014/main" xmlns="" id="{5C67F8E7-03BC-3088-D0F7-825E8A782D62}"/>
              </a:ext>
            </a:extLst>
          </p:cNvPr>
          <p:cNvPicPr>
            <a:picLocks noChangeAspect="1"/>
          </p:cNvPicPr>
          <p:nvPr/>
        </p:nvPicPr>
        <p:blipFill rotWithShape="1">
          <a:blip r:embed="rId4" cstate="print"/>
          <a:srcRect l="20077" r="19313"/>
          <a:stretch/>
        </p:blipFill>
        <p:spPr>
          <a:xfrm>
            <a:off x="426259" y="1353312"/>
            <a:ext cx="1726164" cy="1600200"/>
          </a:xfrm>
          <a:prstGeom prst="rect">
            <a:avLst/>
          </a:prstGeom>
        </p:spPr>
      </p:pic>
      <p:sp>
        <p:nvSpPr>
          <p:cNvPr id="9" name="Φυσαλίδα ομιλίας: Έλλειψη 8">
            <a:extLst>
              <a:ext uri="{FF2B5EF4-FFF2-40B4-BE49-F238E27FC236}">
                <a16:creationId xmlns:a16="http://schemas.microsoft.com/office/drawing/2014/main" xmlns="" id="{789814D5-3114-EF38-1CD3-23D0B168FA5B}"/>
              </a:ext>
            </a:extLst>
          </p:cNvPr>
          <p:cNvSpPr/>
          <p:nvPr/>
        </p:nvSpPr>
        <p:spPr>
          <a:xfrm>
            <a:off x="8382000" y="1809750"/>
            <a:ext cx="2562225" cy="1439635"/>
          </a:xfrm>
          <a:prstGeom prst="wedgeEllipseCallout">
            <a:avLst/>
          </a:prstGeom>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l-GR" dirty="0"/>
          </a:p>
        </p:txBody>
      </p:sp>
      <p:sp>
        <p:nvSpPr>
          <p:cNvPr id="10" name="TextBox 9">
            <a:extLst>
              <a:ext uri="{FF2B5EF4-FFF2-40B4-BE49-F238E27FC236}">
                <a16:creationId xmlns:a16="http://schemas.microsoft.com/office/drawing/2014/main" xmlns="" id="{1192B614-2B09-FCED-D54A-4DA8C69EC6CA}"/>
              </a:ext>
            </a:extLst>
          </p:cNvPr>
          <p:cNvSpPr txBox="1"/>
          <p:nvPr/>
        </p:nvSpPr>
        <p:spPr>
          <a:xfrm>
            <a:off x="8760051" y="2089941"/>
            <a:ext cx="1815809" cy="923330"/>
          </a:xfrm>
          <a:prstGeom prst="rect">
            <a:avLst/>
          </a:prstGeom>
          <a:noFill/>
        </p:spPr>
        <p:txBody>
          <a:bodyPr wrap="square" rtlCol="0">
            <a:spAutoFit/>
          </a:bodyPr>
          <a:lstStyle/>
          <a:p>
            <a:r>
              <a:rPr lang="en-US" dirty="0"/>
              <a:t>How do you understand this is a love poem?</a:t>
            </a:r>
            <a:endParaRPr lang="el-GR" dirty="0"/>
          </a:p>
        </p:txBody>
      </p:sp>
    </p:spTree>
    <p:extLst>
      <p:ext uri="{BB962C8B-B14F-4D97-AF65-F5344CB8AC3E}">
        <p14:creationId xmlns:p14="http://schemas.microsoft.com/office/powerpoint/2010/main" xmlns="" val="2494813656"/>
      </p:ext>
    </p:extLst>
  </p:cSld>
  <p:clrMapOvr>
    <a:masterClrMapping/>
  </p:clrMapOvr>
</p:sld>
</file>

<file path=ppt/theme/theme1.xml><?xml version="1.0" encoding="utf-8"?>
<a:theme xmlns:a="http://schemas.openxmlformats.org/drawingml/2006/main" name="Δέμα">
  <a:themeElements>
    <a:clrScheme name="Δέμα">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Δέμα">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έμα">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Δέμα</Template>
  <TotalTime>170</TotalTime>
  <Words>813</Words>
  <Application>Microsoft Office PowerPoint</Application>
  <PresentationFormat>Προσαρμογή</PresentationFormat>
  <Paragraphs>37</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Δέμα</vt:lpstr>
      <vt:lpstr>Robert BURNS </vt:lpstr>
      <vt:lpstr>introduction</vt:lpstr>
      <vt:lpstr>Early years </vt:lpstr>
      <vt:lpstr>His education</vt:lpstr>
      <vt:lpstr>His Inspiration and MOST FAMOUS POEMS</vt:lpstr>
      <vt:lpstr>His accomplishments </vt:lpstr>
      <vt:lpstr>End of life</vt:lpstr>
      <vt:lpstr>The reasons I admire him</vt:lpstr>
      <vt:lpstr>A Red, red rose</vt:lpstr>
      <vt:lpstr>Other poems and videos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 BURNS</dc:title>
  <dc:creator>thanos panta</dc:creator>
  <cp:lastModifiedBy>user</cp:lastModifiedBy>
  <cp:revision>7</cp:revision>
  <dcterms:created xsi:type="dcterms:W3CDTF">2023-10-21T08:46:14Z</dcterms:created>
  <dcterms:modified xsi:type="dcterms:W3CDTF">2023-10-25T07:41:45Z</dcterms:modified>
</cp:coreProperties>
</file>