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print">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D00C137-EB73-4B06-8B8A-66DB72F2CAAC}" type="datetimeFigureOut">
              <a:rPr lang="el-GR" smtClean="0"/>
              <a:pPr/>
              <a:t>13/11/2023</a:t>
            </a:fld>
            <a:endParaRPr lang="el-GR"/>
          </a:p>
        </p:txBody>
      </p:sp>
      <p:sp>
        <p:nvSpPr>
          <p:cNvPr id="5" name="Footer Placeholder 4"/>
          <p:cNvSpPr>
            <a:spLocks noGrp="1"/>
          </p:cNvSpPr>
          <p:nvPr>
            <p:ph type="ftr" sz="quarter" idx="11"/>
          </p:nvPr>
        </p:nvSpPr>
        <p:spPr>
          <a:xfrm>
            <a:off x="1876424" y="5410201"/>
            <a:ext cx="5124886" cy="365125"/>
          </a:xfrm>
        </p:spPr>
        <p:txBody>
          <a:bodyPr/>
          <a:lstStyle/>
          <a:p>
            <a:endParaRPr lang="el-GR"/>
          </a:p>
        </p:txBody>
      </p:sp>
      <p:sp>
        <p:nvSpPr>
          <p:cNvPr id="6" name="Slide Number Placeholder 5"/>
          <p:cNvSpPr>
            <a:spLocks noGrp="1"/>
          </p:cNvSpPr>
          <p:nvPr>
            <p:ph type="sldNum" sz="quarter" idx="12"/>
          </p:nvPr>
        </p:nvSpPr>
        <p:spPr>
          <a:xfrm>
            <a:off x="9896911" y="5410199"/>
            <a:ext cx="771089" cy="365125"/>
          </a:xfrm>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207202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261438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1268545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489093-4D73-4FFB-829A-69AF859C46F5}" type="slidenum">
              <a:rPr lang="el-GR" smtClean="0"/>
              <a:pPr/>
              <a:t>‹#›</a:t>
            </a:fld>
            <a:endParaRPr lang="el-G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140866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3285114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3559997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2409753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4172470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350540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284760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236058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89266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411991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2170940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211540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232947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D00C137-EB73-4B06-8B8A-66DB72F2CAAC}"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2037057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print">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D00C137-EB73-4B06-8B8A-66DB72F2CAAC}" type="datetimeFigureOut">
              <a:rPr lang="el-GR" smtClean="0"/>
              <a:pPr/>
              <a:t>13/11/2023</a:t>
            </a:fld>
            <a:endParaRPr lang="el-G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4489093-4D73-4FFB-829A-69AF859C46F5}" type="slidenum">
              <a:rPr lang="el-GR" smtClean="0"/>
              <a:pPr/>
              <a:t>‹#›</a:t>
            </a:fld>
            <a:endParaRPr lang="el-GR"/>
          </a:p>
        </p:txBody>
      </p:sp>
    </p:spTree>
    <p:extLst>
      <p:ext uri="{BB962C8B-B14F-4D97-AF65-F5344CB8AC3E}">
        <p14:creationId xmlns:p14="http://schemas.microsoft.com/office/powerpoint/2010/main" xmlns="" val="93263315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A783D34-CB0F-EEDB-13B6-0C019B8F0888}"/>
              </a:ext>
            </a:extLst>
          </p:cNvPr>
          <p:cNvSpPr>
            <a:spLocks noGrp="1"/>
          </p:cNvSpPr>
          <p:nvPr>
            <p:ph type="ctrTitle"/>
          </p:nvPr>
        </p:nvSpPr>
        <p:spPr/>
        <p:txBody>
          <a:bodyPr/>
          <a:lstStyle/>
          <a:p>
            <a:r>
              <a:rPr lang="en-US" dirty="0"/>
              <a:t>Chūya Nakahara (</a:t>
            </a:r>
            <a:r>
              <a:rPr lang="ja-JP" altLang="en-US" dirty="0"/>
              <a:t>中原 中也</a:t>
            </a:r>
            <a:r>
              <a:rPr lang="en-US" altLang="ja-JP" dirty="0"/>
              <a:t>)</a:t>
            </a:r>
            <a:endParaRPr lang="el-GR" dirty="0"/>
          </a:p>
        </p:txBody>
      </p:sp>
      <p:sp>
        <p:nvSpPr>
          <p:cNvPr id="3" name="Υπότιτλος 2">
            <a:extLst>
              <a:ext uri="{FF2B5EF4-FFF2-40B4-BE49-F238E27FC236}">
                <a16:creationId xmlns:a16="http://schemas.microsoft.com/office/drawing/2014/main" xmlns="" id="{3104B843-38E4-92BD-9E64-EA78B7078B3B}"/>
              </a:ext>
            </a:extLst>
          </p:cNvPr>
          <p:cNvSpPr>
            <a:spLocks noGrp="1"/>
          </p:cNvSpPr>
          <p:nvPr>
            <p:ph type="subTitle" idx="1"/>
          </p:nvPr>
        </p:nvSpPr>
        <p:spPr/>
        <p:txBody>
          <a:bodyPr/>
          <a:lstStyle/>
          <a:p>
            <a:r>
              <a:rPr lang="en-US" dirty="0"/>
              <a:t>The angry poet</a:t>
            </a:r>
            <a:endParaRPr lang="el-GR" dirty="0"/>
          </a:p>
        </p:txBody>
      </p:sp>
    </p:spTree>
    <p:extLst>
      <p:ext uri="{BB962C8B-B14F-4D97-AF65-F5344CB8AC3E}">
        <p14:creationId xmlns:p14="http://schemas.microsoft.com/office/powerpoint/2010/main" xmlns="" val="163703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9FD44A9-FAB7-A905-0D17-75040EEDC503}"/>
              </a:ext>
            </a:extLst>
          </p:cNvPr>
          <p:cNvSpPr>
            <a:spLocks noGrp="1"/>
          </p:cNvSpPr>
          <p:nvPr>
            <p:ph type="title"/>
          </p:nvPr>
        </p:nvSpPr>
        <p:spPr/>
        <p:txBody>
          <a:bodyPr/>
          <a:lstStyle/>
          <a:p>
            <a:r>
              <a:rPr lang="en-US" dirty="0" err="1"/>
              <a:t>Chūya’s</a:t>
            </a:r>
            <a:r>
              <a:rPr lang="en-US" dirty="0"/>
              <a:t> EARLY YEARS</a:t>
            </a:r>
            <a:endParaRPr lang="el-GR" dirty="0"/>
          </a:p>
        </p:txBody>
      </p:sp>
      <p:pic>
        <p:nvPicPr>
          <p:cNvPr id="6" name="Θέση εικόνας 5">
            <a:extLst>
              <a:ext uri="{FF2B5EF4-FFF2-40B4-BE49-F238E27FC236}">
                <a16:creationId xmlns:a16="http://schemas.microsoft.com/office/drawing/2014/main" xmlns="" id="{7175844B-D393-8DCC-B00D-0BEE52855F09}"/>
              </a:ext>
            </a:extLst>
          </p:cNvPr>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2758" r="2758"/>
          <a:stretch>
            <a:fillRect/>
          </a:stretch>
        </p:blipFill>
        <p:spPr/>
      </p:pic>
      <p:sp>
        <p:nvSpPr>
          <p:cNvPr id="4" name="Θέση κειμένου 3">
            <a:extLst>
              <a:ext uri="{FF2B5EF4-FFF2-40B4-BE49-F238E27FC236}">
                <a16:creationId xmlns:a16="http://schemas.microsoft.com/office/drawing/2014/main" xmlns="" id="{29231BA8-8467-B6D7-2600-2EF9211CF560}"/>
              </a:ext>
            </a:extLst>
          </p:cNvPr>
          <p:cNvSpPr>
            <a:spLocks noGrp="1"/>
          </p:cNvSpPr>
          <p:nvPr>
            <p:ph type="body" sz="half" idx="2"/>
          </p:nvPr>
        </p:nvSpPr>
        <p:spPr>
          <a:xfrm>
            <a:off x="1141413" y="2249485"/>
            <a:ext cx="5934511" cy="4477885"/>
          </a:xfrm>
        </p:spPr>
        <p:txBody>
          <a:bodyPr>
            <a:normAutofit/>
          </a:bodyPr>
          <a:lstStyle/>
          <a:p>
            <a:pPr>
              <a:lnSpc>
                <a:spcPct val="110000"/>
              </a:lnSpc>
            </a:pPr>
            <a:r>
              <a:rPr lang="en-US" sz="2000" dirty="0"/>
              <a:t>Chūya Nakahara (</a:t>
            </a:r>
            <a:r>
              <a:rPr lang="en-US" sz="2000" dirty="0" err="1"/>
              <a:t>中原</a:t>
            </a:r>
            <a:r>
              <a:rPr lang="en-US" sz="2000" dirty="0"/>
              <a:t> </a:t>
            </a:r>
            <a:r>
              <a:rPr lang="en-US" sz="2000" dirty="0" err="1"/>
              <a:t>中也</a:t>
            </a:r>
            <a:r>
              <a:rPr lang="en-US" sz="2000" dirty="0"/>
              <a:t>), born Chūya </a:t>
            </a:r>
            <a:r>
              <a:rPr lang="en-US" sz="2000" dirty="0" err="1"/>
              <a:t>Kashimura</a:t>
            </a:r>
            <a:r>
              <a:rPr lang="en-US" sz="2000" dirty="0"/>
              <a:t> (</a:t>
            </a:r>
            <a:r>
              <a:rPr lang="en-US" sz="2000" dirty="0" err="1"/>
              <a:t>柏村</a:t>
            </a:r>
            <a:r>
              <a:rPr lang="en-US" sz="2000" dirty="0"/>
              <a:t> </a:t>
            </a:r>
            <a:r>
              <a:rPr lang="en-US" sz="2000" dirty="0" err="1"/>
              <a:t>中也</a:t>
            </a:r>
            <a:r>
              <a:rPr lang="en-US" sz="2000" dirty="0"/>
              <a:t>) was a Japanese poet born in April 29th of 1907 in Yamaguchi, Japan. Shortly  after his birth </a:t>
            </a:r>
            <a:r>
              <a:rPr lang="en-US" sz="2000" dirty="0" err="1"/>
              <a:t>Chūya’s</a:t>
            </a:r>
            <a:r>
              <a:rPr lang="en-US" sz="2000" dirty="0"/>
              <a:t> father, Kensuke </a:t>
            </a:r>
            <a:r>
              <a:rPr lang="en-US" sz="2000" dirty="0" err="1"/>
              <a:t>Kashimura</a:t>
            </a:r>
            <a:r>
              <a:rPr lang="en-US" sz="2000" dirty="0"/>
              <a:t>, who was an army </a:t>
            </a:r>
            <a:r>
              <a:rPr lang="en-US" sz="2000" dirty="0" err="1"/>
              <a:t>doctorcmarried</a:t>
            </a:r>
            <a:r>
              <a:rPr lang="en-US" sz="2000" dirty="0"/>
              <a:t> </a:t>
            </a:r>
            <a:r>
              <a:rPr lang="en-US" sz="2000" dirty="0" err="1"/>
              <a:t>Fuku</a:t>
            </a:r>
            <a:r>
              <a:rPr lang="en-US" sz="2000" dirty="0"/>
              <a:t> Nakahara, being adopted into the wealthy family and changing both of their last names to “Nakahara”. In his earliest years, </a:t>
            </a:r>
            <a:r>
              <a:rPr lang="en-US" sz="2000" dirty="0" err="1"/>
              <a:t>Chūya’s</a:t>
            </a:r>
            <a:r>
              <a:rPr lang="en-US" sz="2000" dirty="0"/>
              <a:t> father was required to go to Hiroshima and Kanazawa, where his family followed. In 1914 they were finally able to return to Yamaguchi, where three years later his father was able to establish his own clinic.</a:t>
            </a:r>
          </a:p>
          <a:p>
            <a:endParaRPr lang="el-GR" dirty="0"/>
          </a:p>
        </p:txBody>
      </p:sp>
    </p:spTree>
    <p:extLst>
      <p:ext uri="{BB962C8B-B14F-4D97-AF65-F5344CB8AC3E}">
        <p14:creationId xmlns:p14="http://schemas.microsoft.com/office/powerpoint/2010/main" xmlns="" val="1236504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3ED5EBE-6C6A-4CA2-DE24-772884BB1BEE}"/>
              </a:ext>
            </a:extLst>
          </p:cNvPr>
          <p:cNvSpPr>
            <a:spLocks noGrp="1"/>
          </p:cNvSpPr>
          <p:nvPr>
            <p:ph type="title"/>
          </p:nvPr>
        </p:nvSpPr>
        <p:spPr>
          <a:xfrm>
            <a:off x="1144590" y="571865"/>
            <a:ext cx="9905998" cy="1478570"/>
          </a:xfrm>
        </p:spPr>
        <p:txBody>
          <a:bodyPr/>
          <a:lstStyle/>
          <a:p>
            <a:r>
              <a:rPr lang="en-US" dirty="0"/>
              <a:t>His childhood</a:t>
            </a:r>
            <a:endParaRPr lang="el-GR" dirty="0"/>
          </a:p>
        </p:txBody>
      </p:sp>
      <p:sp>
        <p:nvSpPr>
          <p:cNvPr id="3" name="Θέση περιεχομένου 2">
            <a:extLst>
              <a:ext uri="{FF2B5EF4-FFF2-40B4-BE49-F238E27FC236}">
                <a16:creationId xmlns:a16="http://schemas.microsoft.com/office/drawing/2014/main" xmlns="" id="{4C6F60C0-DFAC-CD2C-543C-A876A110CB4F}"/>
              </a:ext>
            </a:extLst>
          </p:cNvPr>
          <p:cNvSpPr>
            <a:spLocks noGrp="1"/>
          </p:cNvSpPr>
          <p:nvPr>
            <p:ph idx="1"/>
          </p:nvPr>
        </p:nvSpPr>
        <p:spPr>
          <a:xfrm>
            <a:off x="1141412" y="1903445"/>
            <a:ext cx="10232604" cy="3887756"/>
          </a:xfrm>
        </p:spPr>
        <p:txBody>
          <a:bodyPr>
            <a:normAutofit fontScale="92500"/>
          </a:bodyPr>
          <a:lstStyle/>
          <a:p>
            <a:pPr marL="0" indent="0">
              <a:buNone/>
            </a:pPr>
            <a:r>
              <a:rPr lang="en-US" dirty="0"/>
              <a:t>As the only child his parents were able to conceive in their six years of trying, Nakahara’s birth was celebrated for three continuous years. This resulted in his parents</a:t>
            </a:r>
            <a:r>
              <a:rPr lang="el-GR" dirty="0"/>
              <a:t>’</a:t>
            </a:r>
            <a:r>
              <a:rPr lang="en-US" dirty="0"/>
              <a:t> excessively overprotecting behavior towards him. Eventually leading to his isolation and lack of social interactions with friends, who he simply requested to play with. Not only did he grow up in a lonely environment but his upbringing was also brutally strict with punishment for minor offences being standing up right facing the wall, burning his feet with cigarette embers and making him sleep out in the barn even in freezing cold nights which was considered really harsh even for those times. The logic behind his abuse was that it would make him strong, responsible and able to carry his father’s legacy.</a:t>
            </a:r>
          </a:p>
          <a:p>
            <a:endParaRPr lang="el-GR" dirty="0"/>
          </a:p>
        </p:txBody>
      </p:sp>
    </p:spTree>
    <p:extLst>
      <p:ext uri="{BB962C8B-B14F-4D97-AF65-F5344CB8AC3E}">
        <p14:creationId xmlns:p14="http://schemas.microsoft.com/office/powerpoint/2010/main" xmlns="" val="391937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5EF37C5-A23B-D65C-FC7E-E44BCCEAF2DF}"/>
              </a:ext>
            </a:extLst>
          </p:cNvPr>
          <p:cNvSpPr>
            <a:spLocks noGrp="1"/>
          </p:cNvSpPr>
          <p:nvPr>
            <p:ph type="title"/>
          </p:nvPr>
        </p:nvSpPr>
        <p:spPr/>
        <p:txBody>
          <a:bodyPr>
            <a:normAutofit/>
          </a:bodyPr>
          <a:lstStyle/>
          <a:p>
            <a:pPr algn="ctr"/>
            <a:r>
              <a:rPr lang="en-US" dirty="0"/>
              <a:t>The start of Nakahara’s rebellious behavior and his introduction to literature</a:t>
            </a:r>
            <a:endParaRPr lang="el-GR" dirty="0"/>
          </a:p>
        </p:txBody>
      </p:sp>
      <p:sp>
        <p:nvSpPr>
          <p:cNvPr id="3" name="Θέση περιεχομένου 2">
            <a:extLst>
              <a:ext uri="{FF2B5EF4-FFF2-40B4-BE49-F238E27FC236}">
                <a16:creationId xmlns:a16="http://schemas.microsoft.com/office/drawing/2014/main" xmlns="" id="{8065EA6E-3F68-8648-2C5B-F32CE16E47DB}"/>
              </a:ext>
            </a:extLst>
          </p:cNvPr>
          <p:cNvSpPr>
            <a:spLocks noGrp="1"/>
          </p:cNvSpPr>
          <p:nvPr>
            <p:ph idx="1"/>
          </p:nvPr>
        </p:nvSpPr>
        <p:spPr>
          <a:xfrm>
            <a:off x="1141412" y="2249486"/>
            <a:ext cx="9905999" cy="4608514"/>
          </a:xfrm>
        </p:spPr>
        <p:txBody>
          <a:bodyPr>
            <a:normAutofit fontScale="70000" lnSpcReduction="20000"/>
          </a:bodyPr>
          <a:lstStyle/>
          <a:p>
            <a:pPr marL="0" indent="0">
              <a:buNone/>
            </a:pPr>
            <a:r>
              <a:rPr lang="en-US" sz="2500" dirty="0"/>
              <a:t>As a middle schooler Nakahara had excellent grades and was called a prodigy Child, which was most likely the result of his parent’s pressure and the elite education he was given. However, the death of his brother </a:t>
            </a:r>
            <a:r>
              <a:rPr lang="en-US" sz="2500" dirty="0" err="1"/>
              <a:t>Tsugurō</a:t>
            </a:r>
            <a:r>
              <a:rPr lang="en-US" sz="2500" dirty="0"/>
              <a:t> in 1915 when he was 8 was what introduced him to literature and his grief ended up being what inspired him to write poetry. In 1920 , at just 13 years old he submitted his first three verses to a woman’s magazine and local newspaper. That same year he passed his entrance exam and was accepted into  Yamaguchi Junior High School with an excellent score. From this moment and forth he started to rebel against his father, ignoring his grades and letting them drop while he lost himself in literature. It was around this time that Chūya started drinking and smoking, while suffering from anger </a:t>
            </a:r>
            <a:r>
              <a:rPr lang="en-US" sz="2500" dirty="0" err="1"/>
              <a:t>issuesm</a:t>
            </a:r>
            <a:r>
              <a:rPr lang="en-US" sz="2500" dirty="0"/>
              <a:t>(Which followed him through his entire life) and violent, drunken outbursts. He was also known for initiating bar fights, bullying and picking on random people, even some who had accompanied him there. One of his most famous victims was Japanese novelist and author Osamu </a:t>
            </a:r>
            <a:r>
              <a:rPr lang="en-US" sz="2500" dirty="0" err="1"/>
              <a:t>Dazai</a:t>
            </a:r>
            <a:r>
              <a:rPr lang="en-US" sz="2500" dirty="0"/>
              <a:t>, who initially really liked him and was even somewhat of a fan of his. An example of Chūya’ s behavior towards </a:t>
            </a:r>
            <a:r>
              <a:rPr lang="en-US" sz="2500" dirty="0" err="1"/>
              <a:t>Dazai</a:t>
            </a:r>
            <a:r>
              <a:rPr lang="en-US" sz="2500" dirty="0"/>
              <a:t> was according To the book “</a:t>
            </a:r>
            <a:r>
              <a:rPr lang="ja-JP" altLang="en-US" sz="2500" dirty="0"/>
              <a:t>文豪どうかしてる逸話集</a:t>
            </a:r>
            <a:r>
              <a:rPr lang="en-US" altLang="ja-JP" sz="2500" dirty="0"/>
              <a:t>,” </a:t>
            </a:r>
            <a:r>
              <a:rPr lang="en-US" sz="2500" dirty="0"/>
              <a:t>was when Chūya broke into </a:t>
            </a:r>
            <a:r>
              <a:rPr lang="en-US" sz="2500" dirty="0" err="1"/>
              <a:t>Dazai’s</a:t>
            </a:r>
            <a:r>
              <a:rPr lang="en-US" sz="2500" dirty="0"/>
              <a:t> house and yelled “moron! Moron!” in front of his face, leaving Osamu hiding and crying under his covers due to the sudden </a:t>
            </a:r>
            <a:r>
              <a:rPr lang="en-US" sz="2500" dirty="0" err="1"/>
              <a:t>abuseche</a:t>
            </a:r>
            <a:r>
              <a:rPr lang="en-US" sz="2500" dirty="0"/>
              <a:t> was facing by him. They remained life-long haters of each other calling  the other things like “mackerel” and “slug”.</a:t>
            </a:r>
          </a:p>
          <a:p>
            <a:endParaRPr lang="el-GR" dirty="0"/>
          </a:p>
        </p:txBody>
      </p:sp>
    </p:spTree>
    <p:extLst>
      <p:ext uri="{BB962C8B-B14F-4D97-AF65-F5344CB8AC3E}">
        <p14:creationId xmlns:p14="http://schemas.microsoft.com/office/powerpoint/2010/main" xmlns="" val="418125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9607CB4-B081-7192-7FC5-E63B00FB29D3}"/>
              </a:ext>
            </a:extLst>
          </p:cNvPr>
          <p:cNvSpPr>
            <a:spLocks noGrp="1"/>
          </p:cNvSpPr>
          <p:nvPr>
            <p:ph type="title"/>
          </p:nvPr>
        </p:nvSpPr>
        <p:spPr/>
        <p:txBody>
          <a:bodyPr/>
          <a:lstStyle/>
          <a:p>
            <a:r>
              <a:rPr lang="en-US" dirty="0"/>
              <a:t>His newly gained freedom</a:t>
            </a:r>
            <a:endParaRPr lang="el-GR" dirty="0"/>
          </a:p>
        </p:txBody>
      </p:sp>
      <p:pic>
        <p:nvPicPr>
          <p:cNvPr id="6" name="Θέση εικόνας 5">
            <a:extLst>
              <a:ext uri="{FF2B5EF4-FFF2-40B4-BE49-F238E27FC236}">
                <a16:creationId xmlns:a16="http://schemas.microsoft.com/office/drawing/2014/main" xmlns="" id="{BCA32553-F7A4-BB28-94FC-0827BF7CD613}"/>
              </a:ext>
            </a:extLst>
          </p:cNvPr>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10754" r="10754"/>
          <a:stretch>
            <a:fillRect/>
          </a:stretch>
        </p:blipFill>
        <p:spPr/>
      </p:pic>
      <p:sp>
        <p:nvSpPr>
          <p:cNvPr id="4" name="Θέση κειμένου 3">
            <a:extLst>
              <a:ext uri="{FF2B5EF4-FFF2-40B4-BE49-F238E27FC236}">
                <a16:creationId xmlns:a16="http://schemas.microsoft.com/office/drawing/2014/main" xmlns="" id="{1E4C0EC6-D489-B9A4-B987-C96F4DB54908}"/>
              </a:ext>
            </a:extLst>
          </p:cNvPr>
          <p:cNvSpPr>
            <a:spLocks noGrp="1"/>
          </p:cNvSpPr>
          <p:nvPr>
            <p:ph type="body" sz="half" idx="2"/>
          </p:nvPr>
        </p:nvSpPr>
        <p:spPr>
          <a:xfrm>
            <a:off x="1057435" y="2249486"/>
            <a:ext cx="5934511" cy="4076669"/>
          </a:xfrm>
        </p:spPr>
        <p:txBody>
          <a:bodyPr>
            <a:normAutofit lnSpcReduction="10000"/>
          </a:bodyPr>
          <a:lstStyle/>
          <a:p>
            <a:r>
              <a:rPr lang="en-US" dirty="0"/>
              <a:t>In 1923, he purposely failed his third-year examination, which filled his father with shame and he once again resorted to his harsh punishments. Despite all this Nakahara refused to go back to that school which ultimately led to his fathers defeat and a surprising apology out of him for his “education policy”. Latterly he was transferred to </a:t>
            </a:r>
            <a:r>
              <a:rPr lang="en-US" dirty="0" err="1"/>
              <a:t>Ritsumaikan</a:t>
            </a:r>
            <a:r>
              <a:rPr lang="en-US" dirty="0"/>
              <a:t> Middle </a:t>
            </a:r>
            <a:r>
              <a:rPr lang="en-US" dirty="0" err="1"/>
              <a:t>SchoolI</a:t>
            </a:r>
            <a:r>
              <a:rPr lang="en-US" dirty="0"/>
              <a:t> in Kyoto, where he lived alone but still had his expenses paid. There in Kyoto he read </a:t>
            </a:r>
            <a:r>
              <a:rPr lang="en-US" dirty="0" err="1"/>
              <a:t>Shinkichi</a:t>
            </a:r>
            <a:r>
              <a:rPr lang="en-US" dirty="0"/>
              <a:t> Takahashi’s Dadaist poetry, which inspired him to start writing again. In winter of 1923 he met actress Yasuko Hasegawa and in April of 1924 they began living together. That was about the time he met fellow poet Tominaga </a:t>
            </a:r>
            <a:r>
              <a:rPr lang="en-US" dirty="0" err="1"/>
              <a:t>Tarō</a:t>
            </a:r>
            <a:r>
              <a:rPr lang="en-US" dirty="0"/>
              <a:t>. After completing Junior High School, Chūya and Yasuko decided to follow Tominaga to Tokyo, to attend university. As he was unable to take the exam due to lack of documents or being late, his family sent him out to go to a preparatory school instead. </a:t>
            </a:r>
          </a:p>
          <a:p>
            <a:endParaRPr lang="el-GR" dirty="0"/>
          </a:p>
        </p:txBody>
      </p:sp>
    </p:spTree>
    <p:extLst>
      <p:ext uri="{BB962C8B-B14F-4D97-AF65-F5344CB8AC3E}">
        <p14:creationId xmlns:p14="http://schemas.microsoft.com/office/powerpoint/2010/main" xmlns="" val="398223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290A35B-B397-E98B-DC5E-0BCF7AA37CAB}"/>
              </a:ext>
            </a:extLst>
          </p:cNvPr>
          <p:cNvSpPr>
            <a:spLocks noGrp="1"/>
          </p:cNvSpPr>
          <p:nvPr>
            <p:ph type="title"/>
          </p:nvPr>
        </p:nvSpPr>
        <p:spPr>
          <a:xfrm>
            <a:off x="1141413" y="618518"/>
            <a:ext cx="9905998" cy="687768"/>
          </a:xfrm>
        </p:spPr>
        <p:txBody>
          <a:bodyPr/>
          <a:lstStyle/>
          <a:p>
            <a:pPr algn="ctr"/>
            <a:r>
              <a:rPr lang="en-US" dirty="0"/>
              <a:t>HIS CAREER</a:t>
            </a:r>
            <a:endParaRPr lang="el-GR" dirty="0"/>
          </a:p>
        </p:txBody>
      </p:sp>
      <p:sp>
        <p:nvSpPr>
          <p:cNvPr id="3" name="Θέση περιεχομένου 2">
            <a:extLst>
              <a:ext uri="{FF2B5EF4-FFF2-40B4-BE49-F238E27FC236}">
                <a16:creationId xmlns:a16="http://schemas.microsoft.com/office/drawing/2014/main" xmlns="" id="{FDB41F99-4075-17A6-1C10-B21FB86B10C8}"/>
              </a:ext>
            </a:extLst>
          </p:cNvPr>
          <p:cNvSpPr>
            <a:spLocks noGrp="1"/>
          </p:cNvSpPr>
          <p:nvPr>
            <p:ph idx="1"/>
          </p:nvPr>
        </p:nvSpPr>
        <p:spPr>
          <a:xfrm>
            <a:off x="1141412" y="1380931"/>
            <a:ext cx="9905999" cy="5477069"/>
          </a:xfrm>
        </p:spPr>
        <p:txBody>
          <a:bodyPr>
            <a:normAutofit fontScale="55000" lnSpcReduction="20000"/>
          </a:bodyPr>
          <a:lstStyle/>
          <a:p>
            <a:pPr marL="0" indent="0">
              <a:buNone/>
            </a:pPr>
            <a:r>
              <a:rPr lang="en-US" sz="3000" dirty="0"/>
              <a:t>In winter of 1923 he met actress Yasuko Hasegawa and in April of 1924 they began living together. That was about the time he met fellow poet Tominaga </a:t>
            </a:r>
            <a:r>
              <a:rPr lang="en-US" sz="3000" dirty="0" err="1"/>
              <a:t>Tarō</a:t>
            </a:r>
            <a:r>
              <a:rPr lang="en-US" sz="3000" dirty="0"/>
              <a:t>. After completing Junior High School, Chūya and Yasuko decided to follow Tominaga to Tokyo, to attend university. As he was unable to take the exam due to lack of documents or being late, his family sent him out to go to a preparatory school instead. During his career his verse has been considered somewhat obscure, and confessional and gives a general impression of pain and melancholy, emotions which were a constant throughout the poet's life. Initially, Nakahara favored poetry in the Japanese traditional tanka format, but he was later (in his teens) attracted to the modern free verse styles advocated by the </a:t>
            </a:r>
            <a:r>
              <a:rPr lang="en-US" sz="3000" dirty="0" err="1"/>
              <a:t>Dadais</a:t>
            </a:r>
            <a:r>
              <a:rPr lang="en-US" sz="3000" dirty="0"/>
              <a:t> </a:t>
            </a:r>
            <a:r>
              <a:rPr lang="en-US" sz="3000" dirty="0" err="1"/>
              <a:t>tpoet</a:t>
            </a:r>
            <a:r>
              <a:rPr lang="en-US" sz="3000" dirty="0"/>
              <a:t> Takahashi </a:t>
            </a:r>
            <a:r>
              <a:rPr lang="en-US" sz="3000" dirty="0" err="1"/>
              <a:t>Shinkichi</a:t>
            </a:r>
            <a:r>
              <a:rPr lang="en-US" sz="3000" dirty="0"/>
              <a:t> and by Tominaga </a:t>
            </a:r>
            <a:r>
              <a:rPr lang="en-US" sz="3000" dirty="0" err="1"/>
              <a:t>Tarō</a:t>
            </a:r>
            <a:r>
              <a:rPr lang="en-US" sz="3000" dirty="0"/>
              <a:t>. After he moved to Tokyo he met Kawakami </a:t>
            </a:r>
            <a:r>
              <a:rPr lang="en-US" sz="3000" dirty="0" err="1"/>
              <a:t>Tetsutaro</a:t>
            </a:r>
            <a:r>
              <a:rPr lang="en-US" sz="3000" dirty="0"/>
              <a:t> and </a:t>
            </a:r>
            <a:r>
              <a:rPr lang="en-US" sz="3000" dirty="0" err="1"/>
              <a:t>Shōhei</a:t>
            </a:r>
            <a:r>
              <a:rPr lang="en-US" sz="3000" dirty="0"/>
              <a:t> </a:t>
            </a:r>
            <a:r>
              <a:rPr lang="en-US" sz="3000" dirty="0" err="1"/>
              <a:t>Ōoka</a:t>
            </a:r>
            <a:r>
              <a:rPr lang="en-US" sz="3000" dirty="0"/>
              <a:t>, with whom he began publishing a poetry journal, </a:t>
            </a:r>
            <a:r>
              <a:rPr lang="en-US" sz="3000" dirty="0" err="1"/>
              <a:t>Hakuchigun</a:t>
            </a:r>
            <a:r>
              <a:rPr lang="en-US" sz="3000" dirty="0"/>
              <a:t> (Group of Idiots). He was befriended by the influential literary critic Kobayashi Hideo, who introduced him to the French symbolist poets Arthur Rimbaud and Paul Verlaine, whose poems he translated into Japanese. The influence of Rimbaud went beyond just his poetry, and Nakahara came to be known for his "bohemian" lifestyle. </a:t>
            </a:r>
            <a:r>
              <a:rPr lang="en-US" sz="3000" dirty="0" err="1"/>
              <a:t>Chūya's</a:t>
            </a:r>
            <a:r>
              <a:rPr lang="en-US" sz="3000" dirty="0"/>
              <a:t> works were rejected by many publishers, and he found acceptance primarily with the smaller literary magazines, including </a:t>
            </a:r>
            <a:r>
              <a:rPr lang="en-US" sz="3000" dirty="0" err="1"/>
              <a:t>Yamamayu</a:t>
            </a:r>
            <a:r>
              <a:rPr lang="en-US" sz="3000" dirty="0"/>
              <a:t>, which he launched together with Hideo Kobayashi. He remained close friends with Kobayashi all of his life, despite the fact that in November 1925 Yasuko Hasegawa (his partner) left Nakahara and began living with Kobayashi Hideo instead. This event took place right after the loss of his friend Tominaga. In December 1927, he met composer </a:t>
            </a:r>
            <a:r>
              <a:rPr lang="en-US" sz="3000" dirty="0" err="1"/>
              <a:t>Saburō</a:t>
            </a:r>
            <a:r>
              <a:rPr lang="en-US" sz="3000" dirty="0"/>
              <a:t> </a:t>
            </a:r>
            <a:r>
              <a:rPr lang="en-US" sz="3000" dirty="0" err="1"/>
              <a:t>Moroi</a:t>
            </a:r>
            <a:r>
              <a:rPr lang="en-US" sz="3000" dirty="0"/>
              <a:t>, who later adapted a number of his verses to music, such as Asa no Uta (</a:t>
            </a:r>
            <a:r>
              <a:rPr lang="ja-JP" altLang="en-US" sz="3000" dirty="0"/>
              <a:t>朝の歌</a:t>
            </a:r>
            <a:r>
              <a:rPr lang="en-US" altLang="ja-JP" sz="3000" dirty="0"/>
              <a:t>, "</a:t>
            </a:r>
            <a:r>
              <a:rPr lang="en-US" sz="3000" dirty="0"/>
              <a:t>Morning Song") and </a:t>
            </a:r>
            <a:r>
              <a:rPr lang="en-US" sz="3000" dirty="0" err="1"/>
              <a:t>Rinjū</a:t>
            </a:r>
            <a:r>
              <a:rPr lang="en-US" sz="3000" dirty="0"/>
              <a:t> (</a:t>
            </a:r>
            <a:r>
              <a:rPr lang="ja-JP" altLang="en-US" sz="3000" dirty="0"/>
              <a:t>臨終</a:t>
            </a:r>
            <a:r>
              <a:rPr lang="en-US" altLang="ja-JP" sz="3000" dirty="0"/>
              <a:t>, "</a:t>
            </a:r>
            <a:r>
              <a:rPr lang="en-US" sz="3000" dirty="0"/>
              <a:t>Deathbed"). In April 1931, Chūya was admitted to the Tokyo </a:t>
            </a:r>
            <a:r>
              <a:rPr lang="en-US" sz="3000" dirty="0" err="1"/>
              <a:t>ForeignvLanguage</a:t>
            </a:r>
            <a:r>
              <a:rPr lang="en-US" sz="3000" dirty="0"/>
              <a:t> College in Kanda to study the French language, where he remained until March 1933.</a:t>
            </a:r>
          </a:p>
          <a:p>
            <a:pPr>
              <a:lnSpc>
                <a:spcPct val="220000"/>
              </a:lnSpc>
            </a:pPr>
            <a:endParaRPr lang="en-US" sz="2800" dirty="0"/>
          </a:p>
          <a:p>
            <a:endParaRPr lang="en-US" dirty="0"/>
          </a:p>
          <a:p>
            <a:endParaRPr lang="en-US" dirty="0"/>
          </a:p>
          <a:p>
            <a:endParaRPr lang="en-US" dirty="0"/>
          </a:p>
          <a:p>
            <a:endParaRPr lang="el-GR" dirty="0"/>
          </a:p>
        </p:txBody>
      </p:sp>
    </p:spTree>
    <p:extLst>
      <p:ext uri="{BB962C8B-B14F-4D97-AF65-F5344CB8AC3E}">
        <p14:creationId xmlns:p14="http://schemas.microsoft.com/office/powerpoint/2010/main" xmlns="" val="869540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F0E724F-C82D-3DA5-10AA-1CDAD9232167}"/>
              </a:ext>
            </a:extLst>
          </p:cNvPr>
          <p:cNvSpPr>
            <a:spLocks noGrp="1"/>
          </p:cNvSpPr>
          <p:nvPr>
            <p:ph type="title"/>
          </p:nvPr>
        </p:nvSpPr>
        <p:spPr/>
        <p:txBody>
          <a:bodyPr/>
          <a:lstStyle/>
          <a:p>
            <a:pPr algn="ctr"/>
            <a:r>
              <a:rPr lang="en-US" dirty="0"/>
              <a:t>NAKAHARA’S LAST YEARS OF LIVING and his death</a:t>
            </a:r>
            <a:endParaRPr lang="el-GR" dirty="0"/>
          </a:p>
        </p:txBody>
      </p:sp>
      <p:sp>
        <p:nvSpPr>
          <p:cNvPr id="3" name="Θέση περιεχομένου 2">
            <a:extLst>
              <a:ext uri="{FF2B5EF4-FFF2-40B4-BE49-F238E27FC236}">
                <a16:creationId xmlns:a16="http://schemas.microsoft.com/office/drawing/2014/main" xmlns="" id="{9321F5DB-DBBC-420D-EFED-69B5CDE7F5AE}"/>
              </a:ext>
            </a:extLst>
          </p:cNvPr>
          <p:cNvSpPr>
            <a:spLocks noGrp="1"/>
          </p:cNvSpPr>
          <p:nvPr>
            <p:ph idx="1"/>
          </p:nvPr>
        </p:nvSpPr>
        <p:spPr/>
        <p:txBody>
          <a:bodyPr>
            <a:normAutofit fontScale="85000" lnSpcReduction="20000"/>
          </a:bodyPr>
          <a:lstStyle/>
          <a:p>
            <a:pPr marL="0" indent="0">
              <a:buNone/>
            </a:pPr>
            <a:r>
              <a:rPr lang="en-US" dirty="0"/>
              <a:t>Nakahara married Takako Ueno (a distant relative) in December 1933, and his first son, Fumiya, was born in October 1934. However, the death of his son in November 1936, due to tuberculosis, sent him into a nervous breakdown. Nakahara never fully recovered from this, despite the birth of his second son in December. Many of his later poems seem like remembrances and attempts to mitigate this enormous pain. Nakahara was hospitalized in Chiba </a:t>
            </a:r>
            <a:r>
              <a:rPr lang="en-US" dirty="0" err="1"/>
              <a:t>sanatoriuim</a:t>
            </a:r>
            <a:r>
              <a:rPr lang="en-US" dirty="0"/>
              <a:t> in January 1937. In February, he was released and moved back to Kamakura, as he could not stand to continue living in the house which contained the memories of Fumiya. He left a number of his works with Kobayashi and was making plans to return to his hometown of Yamaguchi when he died in October 1937, at the age of 30, of tubercular meningitis. Shortly after, his second son died of the same illness. His grave is in his hometown of Yamaguchi. This is the very family grave that appears in his uncollected poem "Cicadas".</a:t>
            </a:r>
            <a:endParaRPr lang="el-GR" dirty="0"/>
          </a:p>
        </p:txBody>
      </p:sp>
    </p:spTree>
    <p:extLst>
      <p:ext uri="{BB962C8B-B14F-4D97-AF65-F5344CB8AC3E}">
        <p14:creationId xmlns:p14="http://schemas.microsoft.com/office/powerpoint/2010/main" xmlns="" val="39818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67F11A7-9CBA-8D3A-58D3-DB403BEAA685}"/>
              </a:ext>
            </a:extLst>
          </p:cNvPr>
          <p:cNvSpPr>
            <a:spLocks noGrp="1"/>
          </p:cNvSpPr>
          <p:nvPr>
            <p:ph type="title"/>
          </p:nvPr>
        </p:nvSpPr>
        <p:spPr/>
        <p:txBody>
          <a:bodyPr/>
          <a:lstStyle/>
          <a:p>
            <a:pPr algn="ctr"/>
            <a:r>
              <a:rPr lang="en-US" dirty="0"/>
              <a:t>in </a:t>
            </a:r>
            <a:r>
              <a:rPr lang="en-US" dirty="0" err="1"/>
              <a:t>Chūya's</a:t>
            </a:r>
            <a:r>
              <a:rPr lang="en-US" dirty="0"/>
              <a:t> memory</a:t>
            </a:r>
            <a:endParaRPr lang="el-GR" dirty="0"/>
          </a:p>
        </p:txBody>
      </p:sp>
      <p:sp>
        <p:nvSpPr>
          <p:cNvPr id="3" name="Θέση περιεχομένου 2">
            <a:extLst>
              <a:ext uri="{FF2B5EF4-FFF2-40B4-BE49-F238E27FC236}">
                <a16:creationId xmlns:a16="http://schemas.microsoft.com/office/drawing/2014/main" xmlns="" id="{29FCF4BC-5C3F-8D75-4A3D-A64BEAFEEE78}"/>
              </a:ext>
            </a:extLst>
          </p:cNvPr>
          <p:cNvSpPr>
            <a:spLocks noGrp="1"/>
          </p:cNvSpPr>
          <p:nvPr>
            <p:ph idx="1"/>
          </p:nvPr>
        </p:nvSpPr>
        <p:spPr>
          <a:xfrm>
            <a:off x="1141412" y="1847462"/>
            <a:ext cx="9905999" cy="5010538"/>
          </a:xfrm>
        </p:spPr>
        <p:txBody>
          <a:bodyPr>
            <a:normAutofit fontScale="62500" lnSpcReduction="20000"/>
          </a:bodyPr>
          <a:lstStyle/>
          <a:p>
            <a:pPr marL="0" indent="0">
              <a:buNone/>
            </a:pPr>
            <a:r>
              <a:rPr lang="en-US" sz="2900" dirty="0"/>
              <a:t>Only one of his poetry anthologies, Yagi no Uta (</a:t>
            </a:r>
            <a:r>
              <a:rPr lang="ja-JP" altLang="en-US" sz="2900" dirty="0"/>
              <a:t>山羊の歌</a:t>
            </a:r>
            <a:r>
              <a:rPr lang="en-US" altLang="ja-JP" sz="2900" dirty="0"/>
              <a:t>, "</a:t>
            </a:r>
            <a:r>
              <a:rPr lang="en-US" sz="2900" dirty="0"/>
              <a:t>Goat Songs", 1934) was published while he was alive (in a self-financed edition of two hundred copies). He edited a second collection, </a:t>
            </a:r>
            <a:r>
              <a:rPr lang="en-US" sz="2900" dirty="0" err="1"/>
              <a:t>Arishi</a:t>
            </a:r>
            <a:r>
              <a:rPr lang="en-US" sz="2900" dirty="0"/>
              <a:t> Hi no Uta (</a:t>
            </a:r>
            <a:r>
              <a:rPr lang="ja-JP" altLang="en-US" sz="2900" dirty="0"/>
              <a:t>在りし日の歌</a:t>
            </a:r>
            <a:r>
              <a:rPr lang="en-US" altLang="ja-JP" sz="2900" dirty="0"/>
              <a:t>, "</a:t>
            </a:r>
            <a:r>
              <a:rPr lang="en-US" sz="2900" dirty="0"/>
              <a:t>Songs of Bygone Days", 1938) just before his death. During his lifetime, Nakahara was not counted among the mainstream poets. However, the emotional and lyrical nature of his verses has a wide and increasing following even to this day, especially among young people. Nakahara is now a subject of classroom study in Japanese schools, and his portrait in a hat with a vacant stare is well known. Kobayashi Hideo, to whom Nakahara entrusted the manuscript for </a:t>
            </a:r>
            <a:r>
              <a:rPr lang="en-US" sz="2900" dirty="0" err="1"/>
              <a:t>Arishi</a:t>
            </a:r>
            <a:r>
              <a:rPr lang="en-US" sz="2900" dirty="0"/>
              <a:t> Hi no Uta on his deathbed, was responsible for the posthumous promotion of his works. So was </a:t>
            </a:r>
            <a:r>
              <a:rPr lang="en-US" sz="2900" dirty="0" err="1"/>
              <a:t>Ooka</a:t>
            </a:r>
            <a:r>
              <a:rPr lang="en-US" sz="2900" dirty="0"/>
              <a:t> Shohei for collecting and editing The Complete Works of Nakahara Chūya, a collection containing the poet's uncollected poems, his journals, and many letters. A literary award, the Nakahara Chūya Prize, was established in 1996 by Yamaguchi city (with the support of publishers </a:t>
            </a:r>
            <a:r>
              <a:rPr lang="en-US" sz="2900" dirty="0" err="1"/>
              <a:t>Seidosha</a:t>
            </a:r>
            <a:r>
              <a:rPr lang="en-US" sz="2900" dirty="0"/>
              <a:t> and </a:t>
            </a:r>
            <a:r>
              <a:rPr lang="en-US" sz="2900" dirty="0" err="1"/>
              <a:t>Kadokawa</a:t>
            </a:r>
            <a:r>
              <a:rPr lang="en-US" sz="2900" dirty="0"/>
              <a:t> </a:t>
            </a:r>
            <a:r>
              <a:rPr lang="en-US" sz="2900" dirty="0" err="1"/>
              <a:t>Shoten</a:t>
            </a:r>
            <a:r>
              <a:rPr lang="en-US" sz="2900" dirty="0"/>
              <a:t>) in </a:t>
            </a:r>
            <a:r>
              <a:rPr lang="en-US" sz="2900" dirty="0" err="1"/>
              <a:t>Chūya's</a:t>
            </a:r>
            <a:r>
              <a:rPr lang="en-US" sz="2900" dirty="0"/>
              <a:t> memory. The award is presented annually to an outstanding collection of contemporary poetry characterized by a "fresh sensibility" (</a:t>
            </a:r>
            <a:r>
              <a:rPr lang="en-US" sz="2900" dirty="0" err="1"/>
              <a:t>shinsen</a:t>
            </a:r>
            <a:r>
              <a:rPr lang="en-US" sz="2900" dirty="0"/>
              <a:t> </a:t>
            </a:r>
            <a:r>
              <a:rPr lang="en-US" sz="2900" dirty="0" err="1"/>
              <a:t>na</a:t>
            </a:r>
            <a:r>
              <a:rPr lang="en-US" sz="2900" dirty="0"/>
              <a:t> </a:t>
            </a:r>
            <a:r>
              <a:rPr lang="en-US" sz="2900" dirty="0" err="1"/>
              <a:t>kankaku</a:t>
            </a:r>
            <a:r>
              <a:rPr lang="en-US" sz="2900" dirty="0"/>
              <a:t>). The winner receives a cash award of 1 million yen, and for several years, the winning collection was also published in an English language translation, but in recent years, the administrations of the award have stopped translating the winner.</a:t>
            </a:r>
          </a:p>
          <a:p>
            <a:endParaRPr lang="el-GR" dirty="0"/>
          </a:p>
        </p:txBody>
      </p:sp>
    </p:spTree>
    <p:extLst>
      <p:ext uri="{BB962C8B-B14F-4D97-AF65-F5344CB8AC3E}">
        <p14:creationId xmlns:p14="http://schemas.microsoft.com/office/powerpoint/2010/main" xmlns="" val="4225742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Κύκλωμα">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Κύκλωμα">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Κύκλωμα">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TM04033919[[fn=Κύκλωμα]]</Template>
  <TotalTime>63</TotalTime>
  <Words>1644</Words>
  <Application>Microsoft Office PowerPoint</Application>
  <PresentationFormat>Προσαρμογή</PresentationFormat>
  <Paragraphs>19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Κύκλωμα</vt:lpstr>
      <vt:lpstr>Chūya Nakahara (中原 中也)</vt:lpstr>
      <vt:lpstr>Chūya’s EARLY YEARS</vt:lpstr>
      <vt:lpstr>His childhood</vt:lpstr>
      <vt:lpstr>The start of Nakahara’s rebellious behavior and his introduction to literature</vt:lpstr>
      <vt:lpstr>His newly gained freedom</vt:lpstr>
      <vt:lpstr>HIS CAREER</vt:lpstr>
      <vt:lpstr>NAKAHARA’S LAST YEARS OF LIVING and his death</vt:lpstr>
      <vt:lpstr>in Chūya's memory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Chūya Nakahara (中原 中也)</dc:title>
  <dc:creator>ΜΠΑΜΠΕ ΑΘΑΝΑΣΙΑ</dc:creator>
  <cp:lastModifiedBy>user</cp:lastModifiedBy>
  <cp:revision>1</cp:revision>
  <dcterms:created xsi:type="dcterms:W3CDTF">2023-10-29T15:18:32Z</dcterms:created>
  <dcterms:modified xsi:type="dcterms:W3CDTF">2023-11-13T07:46:12Z</dcterms:modified>
</cp:coreProperties>
</file>